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Lst>
  <p:notesMasterIdLst>
    <p:notesMasterId r:id="rId9"/>
  </p:notesMasterIdLst>
  <p:handoutMasterIdLst>
    <p:handoutMasterId r:id="rId10"/>
  </p:handoutMasterIdLst>
  <p:sldIdLst>
    <p:sldId id="256" r:id="rId3"/>
    <p:sldId id="263" r:id="rId4"/>
    <p:sldId id="258" r:id="rId5"/>
    <p:sldId id="259" r:id="rId6"/>
    <p:sldId id="260" r:id="rId7"/>
    <p:sldId id="262" r:id="rId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9" autoAdjust="0"/>
    <p:restoredTop sz="86422" autoAdjust="0"/>
  </p:normalViewPr>
  <p:slideViewPr>
    <p:cSldViewPr>
      <p:cViewPr varScale="1">
        <p:scale>
          <a:sx n="60" d="100"/>
          <a:sy n="60" d="100"/>
        </p:scale>
        <p:origin x="96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2532" y="-10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4B5B3E96-510A-4CE8-A11B-31CBD2FA4C0D}" type="datetimeFigureOut">
              <a:rPr lang="en-US" smtClean="0"/>
              <a:pPr/>
              <a:t>10/9/2018</a:t>
            </a:fld>
            <a:endParaRPr lang="en-ZA"/>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537A12ED-F32A-47F0-AB5B-DA049A49CEC4}" type="slidenum">
              <a:rPr lang="en-ZA" smtClean="0"/>
              <a:pPr/>
              <a:t>‹#›</a:t>
            </a:fld>
            <a:endParaRPr lang="en-ZA"/>
          </a:p>
        </p:txBody>
      </p:sp>
    </p:spTree>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2EB90656-425C-4BD6-8B59-937B71857D80}" type="datetimeFigureOut">
              <a:rPr lang="en-US" smtClean="0"/>
              <a:pPr/>
              <a:t>10/9/2018</a:t>
            </a:fld>
            <a:endParaRPr lang="en-ZA"/>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D4EA3F3-7F60-4372-AD96-0BFBCD79137E}" type="slidenum">
              <a:rPr lang="en-ZA" smtClean="0"/>
              <a:pPr/>
              <a:t>‹#›</a:t>
            </a:fld>
            <a:endParaRPr lang="en-ZA"/>
          </a:p>
        </p:txBody>
      </p:sp>
    </p:spTree>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D4EA3F3-7F60-4372-AD96-0BFBCD79137E}"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3E255-4AEF-4C54-9967-59FBF84C76AC}"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10/9/2018</a:t>
            </a:fld>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
        <p:nvSpPr>
          <p:cNvPr id="6" name="Footer Placeholder 5"/>
          <p:cNvSpPr>
            <a:spLocks noGrp="1"/>
          </p:cNvSpPr>
          <p:nvPr>
            <p:ph type="ftr"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228279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2.xml"/><Relationship Id="rId4" Type="http://schemas.openxmlformats.org/officeDocument/2006/relationships/image" Target="../media/image6.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11430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11"/>
          <p:cNvPicPr>
            <a:picLocks noChangeAspect="1" noChangeArrowheads="1"/>
          </p:cNvPicPr>
          <p:nvPr userDrawn="1"/>
        </p:nvPicPr>
        <p:blipFill>
          <a:blip r:embed="rId2" cstate="print"/>
          <a:srcRect r="26000"/>
          <a:stretch>
            <a:fillRect/>
          </a:stretch>
        </p:blipFill>
        <p:spPr bwMode="auto">
          <a:xfrm>
            <a:off x="228600" y="1219200"/>
            <a:ext cx="1524000" cy="1372973"/>
          </a:xfrm>
          <a:prstGeom prst="rect">
            <a:avLst/>
          </a:prstGeom>
          <a:noFill/>
          <a:ln w="9525">
            <a:noFill/>
            <a:miter lim="800000"/>
            <a:headEnd/>
            <a:tailEnd/>
          </a:ln>
          <a:effectLst/>
        </p:spPr>
      </p:pic>
      <p:pic>
        <p:nvPicPr>
          <p:cNvPr id="9" name="Picture 7"/>
          <p:cNvPicPr>
            <a:picLocks noChangeAspect="1" noChangeArrowheads="1"/>
          </p:cNvPicPr>
          <p:nvPr userDrawn="1"/>
        </p:nvPicPr>
        <p:blipFill>
          <a:blip r:embed="rId3" cstate="print"/>
          <a:srcRect l="5799" r="18813"/>
          <a:stretch>
            <a:fillRect/>
          </a:stretch>
        </p:blipFill>
        <p:spPr bwMode="auto">
          <a:xfrm flipH="1">
            <a:off x="228600" y="2743200"/>
            <a:ext cx="1524000" cy="1333891"/>
          </a:xfrm>
          <a:prstGeom prst="rect">
            <a:avLst/>
          </a:prstGeom>
          <a:noFill/>
          <a:ln w="9525">
            <a:noFill/>
            <a:miter lim="800000"/>
            <a:headEnd/>
            <a:tailEnd/>
          </a:ln>
          <a:effectLst/>
        </p:spPr>
      </p:pic>
      <p:pic>
        <p:nvPicPr>
          <p:cNvPr id="10" name="Picture 9"/>
          <p:cNvPicPr>
            <a:picLocks noChangeAspect="1" noChangeArrowheads="1"/>
          </p:cNvPicPr>
          <p:nvPr userDrawn="1"/>
        </p:nvPicPr>
        <p:blipFill>
          <a:blip r:embed="rId4" cstate="print"/>
          <a:srcRect l="11563" r="32932" b="27168"/>
          <a:stretch>
            <a:fillRect/>
          </a:stretch>
        </p:blipFill>
        <p:spPr bwMode="auto">
          <a:xfrm>
            <a:off x="228600" y="4267200"/>
            <a:ext cx="1567543" cy="1371600"/>
          </a:xfrm>
          <a:prstGeom prst="rect">
            <a:avLst/>
          </a:prstGeom>
          <a:noFill/>
          <a:ln w="9525">
            <a:noFill/>
            <a:miter lim="800000"/>
            <a:headEnd/>
            <a:tailEnd/>
          </a:ln>
          <a:effectLst/>
        </p:spPr>
      </p:pic>
      <p:cxnSp>
        <p:nvCxnSpPr>
          <p:cNvPr id="12" name="Straight Connector 11"/>
          <p:cNvCxnSpPr/>
          <p:nvPr userDrawn="1"/>
        </p:nvCxnSpPr>
        <p:spPr>
          <a:xfrm>
            <a:off x="2514600" y="2667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2514600" y="4191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pic>
        <p:nvPicPr>
          <p:cNvPr id="16" name="Picture 15" descr="NDOH Logo.jpg"/>
          <p:cNvPicPr>
            <a:picLocks noChangeAspect="1"/>
          </p:cNvPicPr>
          <p:nvPr userDrawn="1"/>
        </p:nvPicPr>
        <p:blipFill>
          <a:blip r:embed="rId5" cstate="print"/>
          <a:stretch>
            <a:fillRect/>
          </a:stretch>
        </p:blipFill>
        <p:spPr>
          <a:xfrm>
            <a:off x="152400" y="5867400"/>
            <a:ext cx="2286000" cy="824484"/>
          </a:xfrm>
          <a:prstGeom prst="rect">
            <a:avLst/>
          </a:prstGeom>
        </p:spPr>
      </p:pic>
      <p:cxnSp>
        <p:nvCxnSpPr>
          <p:cNvPr id="17" name="Straight Connector 1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Phila.jpg"/>
          <p:cNvPicPr>
            <a:picLocks noChangeAspect="1"/>
          </p:cNvPicPr>
          <p:nvPr userDrawn="1"/>
        </p:nvPicPr>
        <p:blipFill>
          <a:blip r:embed="rId6" cstate="print"/>
          <a:stretch>
            <a:fillRect/>
          </a:stretch>
        </p:blipFill>
        <p:spPr>
          <a:xfrm>
            <a:off x="6786578" y="5929354"/>
            <a:ext cx="1071570" cy="910387"/>
          </a:xfrm>
          <a:prstGeom prst="rect">
            <a:avLst/>
          </a:prstGeom>
        </p:spPr>
      </p:pic>
      <p:pic>
        <p:nvPicPr>
          <p:cNvPr id="13" name="Picture 12" descr="Logo - NDP - Full colour.jpg"/>
          <p:cNvPicPr>
            <a:picLocks noChangeAspect="1"/>
          </p:cNvPicPr>
          <p:nvPr userDrawn="1"/>
        </p:nvPicPr>
        <p:blipFill>
          <a:blip r:embed="rId7" cstate="print"/>
          <a:stretch>
            <a:fillRect/>
          </a:stretch>
        </p:blipFill>
        <p:spPr>
          <a:xfrm>
            <a:off x="8001024" y="5870484"/>
            <a:ext cx="1058978" cy="105897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7" name="Straight Connector 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3" name="Picture 2" descr="Phila.jpg"/>
          <p:cNvPicPr>
            <a:picLocks noChangeAspect="1"/>
          </p:cNvPicPr>
          <p:nvPr userDrawn="1"/>
        </p:nvPicPr>
        <p:blipFill>
          <a:blip r:embed="rId2" cstate="print"/>
          <a:stretch>
            <a:fillRect/>
          </a:stretch>
        </p:blipFill>
        <p:spPr>
          <a:xfrm>
            <a:off x="5584724" y="5929354"/>
            <a:ext cx="1071570" cy="910387"/>
          </a:xfrm>
          <a:prstGeom prst="rect">
            <a:avLst/>
          </a:prstGeom>
        </p:spPr>
      </p:pic>
      <p:pic>
        <p:nvPicPr>
          <p:cNvPr id="4" name="Picture 3" descr="Logo - NDP - Full colour.jpg"/>
          <p:cNvPicPr>
            <a:picLocks noChangeAspect="1"/>
          </p:cNvPicPr>
          <p:nvPr userDrawn="1"/>
        </p:nvPicPr>
        <p:blipFill>
          <a:blip r:embed="rId3" cstate="print"/>
          <a:stretch>
            <a:fillRect/>
          </a:stretch>
        </p:blipFill>
        <p:spPr>
          <a:xfrm>
            <a:off x="6799170" y="5870484"/>
            <a:ext cx="1058978" cy="1058978"/>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Rectangle 6"/>
          <p:cNvSpPr/>
          <p:nvPr userDrawn="1"/>
        </p:nvSpPr>
        <p:spPr>
          <a:xfrm>
            <a:off x="0" y="0"/>
            <a:ext cx="9144000" cy="11430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descr="NDOH Logo.jpg"/>
          <p:cNvPicPr>
            <a:picLocks noChangeAspect="1"/>
          </p:cNvPicPr>
          <p:nvPr userDrawn="1"/>
        </p:nvPicPr>
        <p:blipFill>
          <a:blip r:embed="rId2" cstate="print"/>
          <a:stretch>
            <a:fillRect/>
          </a:stretch>
        </p:blipFill>
        <p:spPr>
          <a:xfrm>
            <a:off x="152400" y="5867400"/>
            <a:ext cx="2286000" cy="824484"/>
          </a:xfrm>
          <a:prstGeom prst="rect">
            <a:avLst/>
          </a:prstGeom>
        </p:spPr>
      </p:pic>
      <p:cxnSp>
        <p:nvCxnSpPr>
          <p:cNvPr id="17" name="Straight Connector 1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Phila.jpg"/>
          <p:cNvPicPr>
            <a:picLocks noChangeAspect="1"/>
          </p:cNvPicPr>
          <p:nvPr userDrawn="1"/>
        </p:nvPicPr>
        <p:blipFill>
          <a:blip r:embed="rId3" cstate="print"/>
          <a:stretch>
            <a:fillRect/>
          </a:stretch>
        </p:blipFill>
        <p:spPr>
          <a:xfrm>
            <a:off x="6786578" y="5929354"/>
            <a:ext cx="1071570" cy="910387"/>
          </a:xfrm>
          <a:prstGeom prst="rect">
            <a:avLst/>
          </a:prstGeom>
        </p:spPr>
      </p:pic>
      <p:pic>
        <p:nvPicPr>
          <p:cNvPr id="13" name="Picture 12" descr="Logo - NDP - Full colour.jpg"/>
          <p:cNvPicPr>
            <a:picLocks noChangeAspect="1"/>
          </p:cNvPicPr>
          <p:nvPr userDrawn="1"/>
        </p:nvPicPr>
        <p:blipFill>
          <a:blip r:embed="rId4" cstate="print"/>
          <a:stretch>
            <a:fillRect/>
          </a:stretch>
        </p:blipFill>
        <p:spPr>
          <a:xfrm>
            <a:off x="8001024" y="5925364"/>
            <a:ext cx="914377" cy="914377"/>
          </a:xfrm>
          <a:prstGeom prst="rect">
            <a:avLst/>
          </a:prstGeom>
        </p:spPr>
      </p:pic>
    </p:spTree>
    <p:extLst>
      <p:ext uri="{BB962C8B-B14F-4D97-AF65-F5344CB8AC3E}">
        <p14:creationId xmlns:p14="http://schemas.microsoft.com/office/powerpoint/2010/main" val="27831618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79DE21-5DAA-4204-B423-28510684095B}" type="slidenum">
              <a:rPr lang="en-ZA" smtClean="0"/>
              <a:pPr/>
              <a:t>‹#›</a:t>
            </a:fld>
            <a:endParaRPr lang="en-ZA" dirty="0"/>
          </a:p>
        </p:txBody>
      </p:sp>
    </p:spTree>
  </p:cSld>
  <p:clrMap bg1="lt1" tx1="dk1" bg2="lt2" tx2="dk2" accent1="accent1" accent2="accent2" accent3="accent3" accent4="accent4" accent5="accent5" accent6="accent6" hlink="hlink" folHlink="folHlink"/>
  <p:sldLayoutIdLst>
    <p:sldLayoutId id="2147483649" r:id="rId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9144000" cy="10668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NDOH Logo.jpg"/>
          <p:cNvPicPr>
            <a:picLocks noChangeAspect="1"/>
          </p:cNvPicPr>
          <p:nvPr userDrawn="1"/>
        </p:nvPicPr>
        <p:blipFill>
          <a:blip r:embed="rId4" cstate="print"/>
          <a:stretch>
            <a:fillRect/>
          </a:stretch>
        </p:blipFill>
        <p:spPr>
          <a:xfrm>
            <a:off x="152400" y="5867400"/>
            <a:ext cx="2286000" cy="824484"/>
          </a:xfrm>
          <a:prstGeom prst="rect">
            <a:avLst/>
          </a:prstGeom>
        </p:spPr>
      </p:pic>
      <p:pic>
        <p:nvPicPr>
          <p:cNvPr id="9" name="Picture 11"/>
          <p:cNvPicPr>
            <a:picLocks noChangeAspect="1" noChangeArrowheads="1"/>
          </p:cNvPicPr>
          <p:nvPr userDrawn="1"/>
        </p:nvPicPr>
        <p:blipFill>
          <a:blip r:embed="rId5" cstate="print"/>
          <a:srcRect r="26000"/>
          <a:stretch>
            <a:fillRect/>
          </a:stretch>
        </p:blipFill>
        <p:spPr bwMode="auto">
          <a:xfrm>
            <a:off x="7341870" y="1"/>
            <a:ext cx="1184147" cy="1066799"/>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53" r:id="rId1"/>
    <p:sldLayoutId id="2147483654"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health.gov.za/index.php/standard-treatment-guidelines-and-essential-medicines-list/category/285-phc"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4600" y="1752600"/>
            <a:ext cx="5791200" cy="400110"/>
          </a:xfrm>
          <a:prstGeom prst="rect">
            <a:avLst/>
          </a:prstGeom>
          <a:noFill/>
        </p:spPr>
        <p:txBody>
          <a:bodyPr wrap="square" rtlCol="0">
            <a:spAutoFit/>
          </a:bodyPr>
          <a:lstStyle/>
          <a:p>
            <a:r>
              <a:rPr lang="en-US" sz="2000">
                <a:solidFill>
                  <a:schemeClr val="bg1">
                    <a:lumMod val="50000"/>
                  </a:schemeClr>
                </a:solidFill>
                <a:latin typeface="Arial" pitchFamily="34" charset="0"/>
                <a:cs typeface="Arial" pitchFamily="34" charset="0"/>
              </a:rPr>
              <a:t>NATIONAL DEPARTMENT OF HEALTH</a:t>
            </a:r>
            <a:endParaRPr lang="en-US" sz="2000" dirty="0">
              <a:solidFill>
                <a:schemeClr val="bg1">
                  <a:lumMod val="50000"/>
                </a:schemeClr>
              </a:solidFill>
              <a:latin typeface="Arial" pitchFamily="34" charset="0"/>
              <a:cs typeface="Arial" pitchFamily="34" charset="0"/>
            </a:endParaRPr>
          </a:p>
        </p:txBody>
      </p:sp>
      <p:sp>
        <p:nvSpPr>
          <p:cNvPr id="7" name="Rectangle 2"/>
          <p:cNvSpPr txBox="1">
            <a:spLocks noChangeArrowheads="1"/>
          </p:cNvSpPr>
          <p:nvPr/>
        </p:nvSpPr>
        <p:spPr>
          <a:xfrm>
            <a:off x="533400" y="0"/>
            <a:ext cx="7315200" cy="838200"/>
          </a:xfrm>
          <a:prstGeom prst="rect">
            <a:avLst/>
          </a:prstGeom>
        </p:spPr>
        <p:txBody>
          <a:bodyPr tIns="45720" rIns="91440" bIns="45720" anchor="b">
            <a:normAutofit fontScale="92500"/>
          </a:bodyPr>
          <a:lstStyle/>
          <a:p>
            <a:pPr lvl="0"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smtClean="0">
                <a:solidFill>
                  <a:schemeClr val="bg1"/>
                </a:solidFill>
                <a:latin typeface="Arial" pitchFamily="34" charset="0"/>
                <a:ea typeface="+mj-ea"/>
                <a:cs typeface="Arial" pitchFamily="34" charset="0"/>
              </a:rPr>
              <a:t>Chapter </a:t>
            </a:r>
            <a:r>
              <a:rPr lang="en-GB" sz="2800" b="1" dirty="0">
                <a:solidFill>
                  <a:schemeClr val="bg1"/>
                </a:solidFill>
                <a:latin typeface="Arial" pitchFamily="34" charset="0"/>
                <a:ea typeface="+mj-ea"/>
                <a:cs typeface="Arial" pitchFamily="34" charset="0"/>
              </a:rPr>
              <a:t>10: Infections &amp; related conditions</a:t>
            </a:r>
          </a:p>
        </p:txBody>
      </p:sp>
      <p:sp>
        <p:nvSpPr>
          <p:cNvPr id="8" name="Title 7"/>
          <p:cNvSpPr>
            <a:spLocks noGrp="1"/>
          </p:cNvSpPr>
          <p:nvPr>
            <p:ph type="title" idx="4294967295"/>
          </p:nvPr>
        </p:nvSpPr>
        <p:spPr>
          <a:xfrm>
            <a:off x="4427984" y="6093296"/>
            <a:ext cx="4211960" cy="504056"/>
          </a:xfrm>
          <a:prstGeom prst="rect">
            <a:avLst/>
          </a:prstGeom>
        </p:spPr>
        <p:txBody>
          <a:bodyPr/>
          <a:lstStyle/>
          <a:p>
            <a:pPr algn="r"/>
            <a:fld id="{CBC46984-3EBE-41C3-89AC-B4134D0B3EC1}" type="slidenum">
              <a:rPr lang="en-ZA" sz="1200" smtClean="0">
                <a:latin typeface="Arial" pitchFamily="34" charset="0"/>
                <a:cs typeface="Arial" pitchFamily="34" charset="0"/>
              </a:rPr>
              <a:pPr algn="r"/>
              <a:t>1</a:t>
            </a:fld>
            <a:r>
              <a:rPr lang="en-ZA" sz="1200" dirty="0" smtClean="0">
                <a:latin typeface="Arial" pitchFamily="34" charset="0"/>
                <a:cs typeface="Arial" pitchFamily="34" charset="0"/>
              </a:rPr>
              <a:t> </a:t>
            </a:r>
            <a:endParaRPr lang="en-ZA" sz="1200" dirty="0">
              <a:latin typeface="Arial" pitchFamily="34" charset="0"/>
              <a:cs typeface="Arial" pitchFamily="34" charset="0"/>
            </a:endParaRPr>
          </a:p>
        </p:txBody>
      </p:sp>
      <p:sp>
        <p:nvSpPr>
          <p:cNvPr id="9" name="TextBox 8"/>
          <p:cNvSpPr txBox="1"/>
          <p:nvPr/>
        </p:nvSpPr>
        <p:spPr>
          <a:xfrm>
            <a:off x="2500298" y="3243204"/>
            <a:ext cx="5791200" cy="707886"/>
          </a:xfrm>
          <a:prstGeom prst="rect">
            <a:avLst/>
          </a:prstGeom>
          <a:noFill/>
        </p:spPr>
        <p:txBody>
          <a:bodyPr wrap="square" rtlCol="0">
            <a:spAutoFit/>
          </a:bodyPr>
          <a:lstStyle/>
          <a:p>
            <a:r>
              <a:rPr lang="en-US" sz="2000">
                <a:solidFill>
                  <a:schemeClr val="bg1">
                    <a:lumMod val="50000"/>
                  </a:schemeClr>
                </a:solidFill>
                <a:latin typeface="Arial" pitchFamily="34" charset="0"/>
                <a:cs typeface="Arial" pitchFamily="34" charset="0"/>
              </a:rPr>
              <a:t>AFFORDABLE MEDICINES</a:t>
            </a:r>
          </a:p>
          <a:p>
            <a:r>
              <a:rPr lang="en-US" sz="2000">
                <a:solidFill>
                  <a:schemeClr val="bg1">
                    <a:lumMod val="50000"/>
                  </a:schemeClr>
                </a:solidFill>
                <a:latin typeface="Arial" pitchFamily="34" charset="0"/>
                <a:cs typeface="Arial" pitchFamily="34" charset="0"/>
              </a:rPr>
              <a:t>ESSENTIAL MEDICINES PROGRAMME</a:t>
            </a:r>
            <a:endParaRPr lang="en-US" sz="2000" dirty="0">
              <a:solidFill>
                <a:schemeClr val="bg1">
                  <a:lumMod val="50000"/>
                </a:schemeClr>
              </a:solidFill>
              <a:latin typeface="Arial" pitchFamily="34" charset="0"/>
              <a:cs typeface="Arial" pitchFamily="34" charset="0"/>
            </a:endParaRPr>
          </a:p>
        </p:txBody>
      </p:sp>
      <p:sp>
        <p:nvSpPr>
          <p:cNvPr id="10" name="TextBox 9"/>
          <p:cNvSpPr txBox="1"/>
          <p:nvPr/>
        </p:nvSpPr>
        <p:spPr>
          <a:xfrm>
            <a:off x="2500298" y="4814840"/>
            <a:ext cx="5791200" cy="400110"/>
          </a:xfrm>
          <a:prstGeom prst="rect">
            <a:avLst/>
          </a:prstGeom>
          <a:noFill/>
        </p:spPr>
        <p:txBody>
          <a:bodyPr wrap="square" rtlCol="0">
            <a:spAutoFit/>
          </a:bodyPr>
          <a:lstStyle/>
          <a:p>
            <a:r>
              <a:rPr lang="en-US" sz="2000">
                <a:solidFill>
                  <a:schemeClr val="bg1">
                    <a:lumMod val="50000"/>
                  </a:schemeClr>
                </a:solidFill>
                <a:latin typeface="Arial" pitchFamily="34" charset="0"/>
                <a:cs typeface="Arial" pitchFamily="34" charset="0"/>
              </a:rPr>
              <a:t>PRIMARY HEALTHCARE GUIDELINES 2018</a:t>
            </a:r>
            <a:endParaRPr lang="en-US" sz="2000" dirty="0">
              <a:solidFill>
                <a:schemeClr val="bg1">
                  <a:lumMod val="5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Calibri"/>
              <a:ea typeface="+mn-ea"/>
              <a:cs typeface="+mn-cs"/>
            </a:endParaRPr>
          </a:p>
        </p:txBody>
      </p:sp>
      <p:sp>
        <p:nvSpPr>
          <p:cNvPr id="8" name="Title 7"/>
          <p:cNvSpPr>
            <a:spLocks noGrp="1"/>
          </p:cNvSpPr>
          <p:nvPr>
            <p:ph type="title" idx="4294967295"/>
          </p:nvPr>
        </p:nvSpPr>
        <p:spPr>
          <a:xfrm>
            <a:off x="914400" y="5715000"/>
            <a:ext cx="7834064" cy="1143000"/>
          </a:xfrm>
          <a:prstGeom prst="rect">
            <a:avLst/>
          </a:prstGeom>
        </p:spPr>
        <p:txBody>
          <a:bodyPr/>
          <a:lstStyle/>
          <a:p>
            <a:pPr algn="r"/>
            <a:fld id="{034BC01B-5C8B-4466-B861-7223A51BC0CB}" type="slidenum">
              <a:rPr lang="en-ZA" sz="1200" smtClean="0">
                <a:latin typeface="Arial" pitchFamily="34" charset="0"/>
                <a:cs typeface="Arial" pitchFamily="34" charset="0"/>
              </a:rPr>
              <a:pPr algn="r"/>
              <a:t>2</a:t>
            </a:fld>
            <a:r>
              <a:rPr lang="en-ZA" dirty="0" smtClean="0"/>
              <a:t> </a:t>
            </a:r>
            <a:endParaRPr lang="en-ZA" dirty="0"/>
          </a:p>
        </p:txBody>
      </p:sp>
      <p:sp>
        <p:nvSpPr>
          <p:cNvPr id="10" name="Content Placeholder 1"/>
          <p:cNvSpPr txBox="1">
            <a:spLocks/>
          </p:cNvSpPr>
          <p:nvPr/>
        </p:nvSpPr>
        <p:spPr>
          <a:xfrm>
            <a:off x="457200" y="1143000"/>
            <a:ext cx="8435280" cy="2437507"/>
          </a:xfrm>
          <a:prstGeom prst="rect">
            <a:avLst/>
          </a:prstGeom>
          <a:ln>
            <a:solidFill>
              <a:schemeClr val="tx1"/>
            </a:solidFill>
          </a:ln>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ZA" sz="20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EVIDENCE</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ZA" sz="2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Please access the National Essential Medicines List Committee (NEMLC) report for detailed evidence (including rationale, references and costings) informing decision-making on medicine addition, amendments and deletions:</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ZA" sz="2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hlinkClick r:id="rId3"/>
              </a:rPr>
              <a:t>http://www.health.gov.za/index.php/standard-treatment-guidelines-and-essential-medicines-list/category/285-phc</a:t>
            </a:r>
            <a:r>
              <a:rPr kumimoji="0" lang="en-ZA" sz="2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endParaRPr kumimoji="0" lang="en-GB" sz="2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32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Content Placeholder 1"/>
          <p:cNvSpPr txBox="1">
            <a:spLocks/>
          </p:cNvSpPr>
          <p:nvPr/>
        </p:nvSpPr>
        <p:spPr>
          <a:xfrm>
            <a:off x="457200" y="3651961"/>
            <a:ext cx="8435280" cy="1941471"/>
          </a:xfrm>
          <a:prstGeom prst="rect">
            <a:avLst/>
          </a:prstGeom>
          <a:ln>
            <a:solidFill>
              <a:schemeClr val="tx1"/>
            </a:solidFill>
          </a:ln>
        </p:spPr>
        <p:txBody>
          <a:bodyPr/>
          <a:lstStyle>
            <a:lvl1pPr marL="342900" indent="-342900" algn="l" defTabSz="914400" rtl="0" eaLnBrk="1" latinLnBrk="0" hangingPunct="1">
              <a:spcBef>
                <a:spcPts val="300"/>
              </a:spcBef>
              <a:spcAft>
                <a:spcPts val="300"/>
              </a:spcAft>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ts val="300"/>
              </a:spcBef>
              <a:spcAft>
                <a:spcPts val="300"/>
              </a:spcAft>
              <a:buFont typeface="Arial"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ts val="300"/>
              </a:spcBef>
              <a:spcAft>
                <a:spcPts val="300"/>
              </a:spcAft>
              <a:buFont typeface="Arial"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ts val="300"/>
              </a:spcBef>
              <a:spcAft>
                <a:spcPts val="300"/>
              </a:spcAft>
              <a:buFont typeface="Arial"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ts val="300"/>
              </a:spcBef>
              <a:spcAft>
                <a:spcPts val="300"/>
              </a:spcAft>
              <a:buFont typeface="Arial"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just" defTabSz="914400" rtl="0" eaLnBrk="1" fontAlgn="auto" latinLnBrk="0" hangingPunct="1">
              <a:lnSpc>
                <a:spcPct val="80000"/>
              </a:lnSpc>
              <a:spcBef>
                <a:spcPts val="300"/>
              </a:spcBef>
              <a:spcAft>
                <a:spcPts val="300"/>
              </a:spcAft>
              <a:buClrTx/>
              <a:buSzTx/>
              <a:buFont typeface="Arial" pitchFamily="34" charset="0"/>
              <a:buNone/>
              <a:tabLst/>
              <a:defRPr/>
            </a:pPr>
            <a:endParaRPr kumimoji="0" lang="en-GB"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80000"/>
              </a:lnSpc>
              <a:spcBef>
                <a:spcPts val="300"/>
              </a:spcBef>
              <a:spcAft>
                <a:spcPts val="300"/>
              </a:spcAft>
              <a:buClrTx/>
              <a:buSzTx/>
              <a:buFont typeface="Arial" pitchFamily="34" charset="0"/>
              <a:buNone/>
              <a:tabLst/>
              <a:defRPr/>
            </a:pPr>
            <a:r>
              <a:rPr kumimoji="0" lang="en-GB" sz="20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DISCLAIMER</a:t>
            </a:r>
          </a:p>
          <a:p>
            <a:pPr marL="0" marR="0" lvl="0" indent="0" algn="just" defTabSz="914400" rtl="0" eaLnBrk="1" fontAlgn="auto" latinLnBrk="0" hangingPunct="1">
              <a:lnSpc>
                <a:spcPct val="100000"/>
              </a:lnSpc>
              <a:spcBef>
                <a:spcPts val="300"/>
              </a:spcBef>
              <a:spcAft>
                <a:spcPts val="300"/>
              </a:spcAft>
              <a:buClrTx/>
              <a:buSzTx/>
              <a:buFont typeface="Arial" pitchFamily="34" charset="0"/>
              <a:buNone/>
              <a:tabLst/>
              <a:defRPr/>
            </a:pPr>
            <a:r>
              <a:rPr kumimoji="0" lang="en-GB" sz="2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This slide set is an implementation tool and should be used alongside the most recently published STG available on the EML Clinical Guide Application. This information does not supersede or replace the STG itself.</a:t>
            </a:r>
            <a:endParaRPr kumimoji="0" lang="en-US" sz="2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300"/>
              </a:spcBef>
              <a:spcAft>
                <a:spcPts val="300"/>
              </a:spcAft>
              <a:buClrTx/>
              <a:buSzTx/>
              <a:buFont typeface="Arial" pitchFamily="34" charset="0"/>
              <a:buChar char="•"/>
              <a:tabLst/>
              <a:defRPr/>
            </a:pPr>
            <a:endParaRPr kumimoji="0" lang="en-ZA"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1791556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14400" y="6093296"/>
            <a:ext cx="7834064" cy="432048"/>
          </a:xfrm>
          <a:prstGeom prst="rect">
            <a:avLst/>
          </a:prstGeom>
        </p:spPr>
        <p:txBody>
          <a:bodyPr/>
          <a:lstStyle/>
          <a:p>
            <a:pPr algn="r"/>
            <a:fld id="{A3DE11C3-CADD-4C8A-8479-CCBAB053764B}" type="slidenum">
              <a:rPr lang="en-ZA" sz="1200" smtClean="0">
                <a:latin typeface="Arial" pitchFamily="34" charset="0"/>
                <a:cs typeface="Arial" pitchFamily="34" charset="0"/>
              </a:rPr>
              <a:pPr algn="r"/>
              <a:t>3</a:t>
            </a:fld>
            <a:r>
              <a:rPr lang="en-ZA" sz="1200" dirty="0" smtClean="0">
                <a:latin typeface="Arial" pitchFamily="34" charset="0"/>
                <a:cs typeface="Arial" pitchFamily="34" charset="0"/>
              </a:rPr>
              <a:t> </a:t>
            </a:r>
            <a:endParaRPr lang="en-ZA" sz="1200" dirty="0">
              <a:latin typeface="Arial" pitchFamily="34" charset="0"/>
              <a:cs typeface="Arial" pitchFamily="34" charset="0"/>
            </a:endParaRPr>
          </a:p>
        </p:txBody>
      </p:sp>
      <p:sp>
        <p:nvSpPr>
          <p:cNvPr id="4" name="Rectangle 2"/>
          <p:cNvSpPr txBox="1">
            <a:spLocks noChangeArrowheads="1"/>
          </p:cNvSpPr>
          <p:nvPr/>
        </p:nvSpPr>
        <p:spPr>
          <a:xfrm>
            <a:off x="323529" y="-250824"/>
            <a:ext cx="5562600" cy="990600"/>
          </a:xfrm>
          <a:prstGeom prst="rect">
            <a:avLst/>
          </a:prstGeom>
        </p:spPr>
        <p:txBody>
          <a:bodyPr tIns="45720" rIns="91440" bIns="45720" anchor="b">
            <a:normAutofit/>
          </a:bodyPr>
          <a:lstStyle/>
          <a:p>
            <a:pPr lvl="0"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pitchFamily="34" charset="0"/>
                <a:ea typeface="+mj-ea"/>
                <a:cs typeface="Arial" pitchFamily="34" charset="0"/>
              </a:rPr>
              <a:t>Shingles (herpes zoster)</a:t>
            </a:r>
            <a:endParaRPr kumimoji="0" lang="en-GB" sz="2800" b="1" i="0" u="none" strike="noStrike" kern="1200" cap="none" spc="0" normalizeH="0" baseline="0" noProof="0" dirty="0" smtClean="0">
              <a:ln>
                <a:noFill/>
              </a:ln>
              <a:solidFill>
                <a:schemeClr val="bg1"/>
              </a:solidFill>
              <a:uLnTx/>
              <a:uFillTx/>
              <a:latin typeface="Arial" pitchFamily="34" charset="0"/>
              <a:ea typeface="+mj-ea"/>
              <a:cs typeface="Arial" pitchFamily="34" charset="0"/>
            </a:endParaRPr>
          </a:p>
        </p:txBody>
      </p:sp>
      <p:sp>
        <p:nvSpPr>
          <p:cNvPr id="5" name="Content Placeholder 1"/>
          <p:cNvSpPr txBox="1">
            <a:spLocks/>
          </p:cNvSpPr>
          <p:nvPr/>
        </p:nvSpPr>
        <p:spPr>
          <a:xfrm>
            <a:off x="323529" y="1316515"/>
            <a:ext cx="6048671" cy="1392405"/>
          </a:xfrm>
          <a:prstGeom prst="rect">
            <a:avLst/>
          </a:prstGeom>
          <a:ln>
            <a:solidFill>
              <a:schemeClr val="tx1"/>
            </a:solidFill>
          </a:ln>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ZA" sz="2400" b="1" dirty="0" smtClean="0">
                <a:latin typeface="Arial" panose="020B0604020202020204" pitchFamily="34" charset="0"/>
                <a:cs typeface="Arial" panose="020B0604020202020204" pitchFamily="34" charset="0"/>
              </a:rPr>
              <a:t>DESCRIPTION</a:t>
            </a:r>
          </a:p>
          <a:p>
            <a:pPr marL="0" indent="0">
              <a:buNone/>
            </a:pPr>
            <a:r>
              <a:rPr lang="en-ZA" sz="2000" dirty="0">
                <a:latin typeface="Arial" panose="020B0604020202020204" pitchFamily="34" charset="0"/>
                <a:cs typeface="Arial" panose="020B0604020202020204" pitchFamily="34" charset="0"/>
              </a:rPr>
              <a:t>Dermatomal eruption of vesicles on an erythematous base due to varicella zoster virus </a:t>
            </a:r>
          </a:p>
          <a:p>
            <a:pPr marL="0" indent="0">
              <a:buNone/>
            </a:pPr>
            <a:endParaRPr lang="en-ZA" dirty="0"/>
          </a:p>
          <a:p>
            <a:endParaRPr lang="en-ZA" dirty="0" smtClean="0"/>
          </a:p>
          <a:p>
            <a:endParaRPr lang="en-ZA" dirty="0" smtClean="0"/>
          </a:p>
          <a:p>
            <a:endParaRPr lang="en-ZA" dirty="0" smtClean="0"/>
          </a:p>
          <a:p>
            <a:endParaRPr lang="en-ZA" dirty="0" smtClean="0"/>
          </a:p>
          <a:p>
            <a:endParaRPr lang="en-ZA" dirty="0"/>
          </a:p>
        </p:txBody>
      </p:sp>
      <p:sp>
        <p:nvSpPr>
          <p:cNvPr id="7" name="Content Placeholder 1"/>
          <p:cNvSpPr txBox="1">
            <a:spLocks/>
          </p:cNvSpPr>
          <p:nvPr/>
        </p:nvSpPr>
        <p:spPr>
          <a:xfrm>
            <a:off x="323529" y="2852937"/>
            <a:ext cx="5328591" cy="2448271"/>
          </a:xfrm>
          <a:prstGeom prst="rect">
            <a:avLst/>
          </a:prstGeom>
          <a:ln>
            <a:solidFill>
              <a:schemeClr val="tx1"/>
            </a:solidFill>
          </a:ln>
        </p:spPr>
        <p:txBody>
          <a:bodyPr/>
          <a:lstStyle>
            <a:lvl1pPr marL="342900" indent="-342900" algn="l" defTabSz="914400" rtl="0" eaLnBrk="1" latinLnBrk="0" hangingPunct="1">
              <a:spcBef>
                <a:spcPts val="300"/>
              </a:spcBef>
              <a:spcAft>
                <a:spcPts val="300"/>
              </a:spcAft>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ts val="300"/>
              </a:spcBef>
              <a:spcAft>
                <a:spcPts val="300"/>
              </a:spcAft>
              <a:buFont typeface="Arial"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ts val="300"/>
              </a:spcBef>
              <a:spcAft>
                <a:spcPts val="300"/>
              </a:spcAft>
              <a:buFont typeface="Arial"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ts val="300"/>
              </a:spcBef>
              <a:spcAft>
                <a:spcPts val="300"/>
              </a:spcAft>
              <a:buFont typeface="Arial"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ts val="300"/>
              </a:spcBef>
              <a:spcAft>
                <a:spcPts val="300"/>
              </a:spcAft>
              <a:buFont typeface="Arial"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ZA" sz="2400" b="1" dirty="0"/>
              <a:t>CHANGES</a:t>
            </a:r>
          </a:p>
          <a:p>
            <a:r>
              <a:rPr lang="en-ZA" dirty="0"/>
              <a:t>SHINGLES guideline ADDED (previously only in HIV chapter)</a:t>
            </a:r>
          </a:p>
          <a:p>
            <a:r>
              <a:rPr lang="en-ZA" dirty="0"/>
              <a:t>Pain management  (paracetamol &amp; tramadol for severe cases) &amp; amitriptyline for post herpetic neuralgia</a:t>
            </a:r>
          </a:p>
          <a:p>
            <a:endParaRPr lang="en-ZA" dirty="0"/>
          </a:p>
          <a:p>
            <a:endParaRPr lang="en-ZA" dirty="0"/>
          </a:p>
          <a:p>
            <a:endParaRPr lang="en-ZA" dirty="0"/>
          </a:p>
          <a:p>
            <a:endParaRPr lang="en-ZA" dirty="0"/>
          </a:p>
          <a:p>
            <a:endParaRPr lang="en-ZA" dirty="0"/>
          </a:p>
          <a:p>
            <a:endParaRPr lang="en-ZA" dirty="0"/>
          </a:p>
        </p:txBody>
      </p:sp>
      <p:sp>
        <p:nvSpPr>
          <p:cNvPr id="8" name="Content Placeholder 1"/>
          <p:cNvSpPr txBox="1">
            <a:spLocks/>
          </p:cNvSpPr>
          <p:nvPr/>
        </p:nvSpPr>
        <p:spPr>
          <a:xfrm>
            <a:off x="6012160" y="3356992"/>
            <a:ext cx="2952328" cy="1944216"/>
          </a:xfrm>
          <a:prstGeom prst="rect">
            <a:avLst/>
          </a:prstGeom>
          <a:ln>
            <a:solidFill>
              <a:schemeClr val="tx1"/>
            </a:solidFill>
          </a:ln>
        </p:spPr>
        <p:txBody>
          <a:bodyPr/>
          <a:lstStyle>
            <a:lvl1pPr marL="342900" indent="-342900" algn="l" defTabSz="914400" rtl="0" eaLnBrk="1" latinLnBrk="0" hangingPunct="1">
              <a:spcBef>
                <a:spcPts val="300"/>
              </a:spcBef>
              <a:spcAft>
                <a:spcPts val="300"/>
              </a:spcAft>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ts val="300"/>
              </a:spcBef>
              <a:spcAft>
                <a:spcPts val="300"/>
              </a:spcAft>
              <a:buFont typeface="Arial"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ts val="300"/>
              </a:spcBef>
              <a:spcAft>
                <a:spcPts val="300"/>
              </a:spcAft>
              <a:buFont typeface="Arial"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ts val="300"/>
              </a:spcBef>
              <a:spcAft>
                <a:spcPts val="300"/>
              </a:spcAft>
              <a:buFont typeface="Arial"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ts val="300"/>
              </a:spcBef>
              <a:spcAft>
                <a:spcPts val="300"/>
              </a:spcAft>
              <a:buFont typeface="Arial"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ZA" sz="2400" b="1" dirty="0"/>
              <a:t>REASON</a:t>
            </a:r>
          </a:p>
          <a:p>
            <a:pPr marL="0" indent="0">
              <a:buNone/>
            </a:pPr>
            <a:r>
              <a:rPr lang="en-ZA" dirty="0" smtClean="0"/>
              <a:t>Condition </a:t>
            </a:r>
            <a:r>
              <a:rPr lang="en-ZA" dirty="0"/>
              <a:t>commonly presents at primary level of care</a:t>
            </a:r>
          </a:p>
          <a:p>
            <a:pPr marL="0" indent="0">
              <a:buNone/>
            </a:pPr>
            <a:endParaRPr lang="en-ZA" sz="2400" dirty="0">
              <a:latin typeface="+mn-lt"/>
            </a:endParaRPr>
          </a:p>
          <a:p>
            <a:endParaRPr lang="en-ZA" dirty="0"/>
          </a:p>
          <a:p>
            <a:endParaRPr lang="en-ZA" dirty="0"/>
          </a:p>
          <a:p>
            <a:pPr marL="0" indent="0">
              <a:buNone/>
            </a:pPr>
            <a:endParaRPr lang="en-ZA" dirty="0"/>
          </a:p>
          <a:p>
            <a:endParaRPr lang="en-ZA" dirty="0"/>
          </a:p>
          <a:p>
            <a:endParaRPr lang="en-ZA" dirty="0"/>
          </a:p>
        </p:txBody>
      </p:sp>
      <p:pic>
        <p:nvPicPr>
          <p:cNvPr id="9" name="Picture 8">
            <a:extLst>
              <a:ext uri="{FF2B5EF4-FFF2-40B4-BE49-F238E27FC236}">
                <a16:creationId xmlns:a16="http://schemas.microsoft.com/office/drawing/2014/main" id="{F62E2CE7-D6D9-43B7-AD70-89B5D19E25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88225" y="1316514"/>
            <a:ext cx="2379446" cy="1738381"/>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779912" y="6137920"/>
            <a:ext cx="4752528" cy="720080"/>
          </a:xfrm>
          <a:prstGeom prst="rect">
            <a:avLst/>
          </a:prstGeom>
        </p:spPr>
        <p:txBody>
          <a:bodyPr/>
          <a:lstStyle/>
          <a:p>
            <a:pPr algn="r"/>
            <a:fld id="{5089A6F4-C686-4AD7-AFD3-6E1B5BAC13BA}" type="slidenum">
              <a:rPr lang="en-ZA" sz="1200" smtClean="0">
                <a:latin typeface="Arial" pitchFamily="34" charset="0"/>
                <a:cs typeface="Arial" pitchFamily="34" charset="0"/>
              </a:rPr>
              <a:pPr algn="r"/>
              <a:t>4</a:t>
            </a:fld>
            <a:r>
              <a:rPr lang="en-ZA" sz="1200" dirty="0" smtClean="0">
                <a:latin typeface="Arial" pitchFamily="34" charset="0"/>
                <a:cs typeface="Arial" pitchFamily="34" charset="0"/>
              </a:rPr>
              <a:t> </a:t>
            </a:r>
            <a:endParaRPr lang="en-ZA" sz="1200" dirty="0">
              <a:latin typeface="Arial" pitchFamily="34" charset="0"/>
              <a:cs typeface="Arial" pitchFamily="34" charset="0"/>
            </a:endParaRPr>
          </a:p>
        </p:txBody>
      </p:sp>
      <p:sp>
        <p:nvSpPr>
          <p:cNvPr id="4" name="Rectangle 2"/>
          <p:cNvSpPr txBox="1">
            <a:spLocks noChangeArrowheads="1"/>
          </p:cNvSpPr>
          <p:nvPr/>
        </p:nvSpPr>
        <p:spPr>
          <a:xfrm>
            <a:off x="566564" y="-239119"/>
            <a:ext cx="5562600" cy="990600"/>
          </a:xfrm>
          <a:prstGeom prst="rect">
            <a:avLst/>
          </a:prstGeom>
        </p:spPr>
        <p:txBody>
          <a:bodyPr tIns="45720" rIns="91440" bIns="45720" anchor="b">
            <a:normAutofit/>
          </a:bodyPr>
          <a:lstStyle/>
          <a:p>
            <a:pPr lvl="0"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pitchFamily="34" charset="0"/>
                <a:ea typeface="+mj-ea"/>
                <a:cs typeface="Arial" pitchFamily="34" charset="0"/>
              </a:rPr>
              <a:t>Schistosomiasis (bilharzia)</a:t>
            </a:r>
            <a:endParaRPr kumimoji="0" lang="en-GB" sz="2800" b="1" i="0" u="none" strike="noStrike" kern="1200" cap="none" spc="0" normalizeH="0" baseline="0" noProof="0" dirty="0" smtClean="0">
              <a:ln>
                <a:noFill/>
              </a:ln>
              <a:solidFill>
                <a:schemeClr val="bg1"/>
              </a:solidFill>
              <a:uLnTx/>
              <a:uFillTx/>
              <a:latin typeface="Arial" pitchFamily="34" charset="0"/>
              <a:ea typeface="+mj-ea"/>
              <a:cs typeface="Arial" pitchFamily="34" charset="0"/>
            </a:endParaRPr>
          </a:p>
        </p:txBody>
      </p:sp>
      <p:sp>
        <p:nvSpPr>
          <p:cNvPr id="5" name="Content Placeholder 1"/>
          <p:cNvSpPr txBox="1">
            <a:spLocks/>
          </p:cNvSpPr>
          <p:nvPr/>
        </p:nvSpPr>
        <p:spPr>
          <a:xfrm>
            <a:off x="323529" y="1165409"/>
            <a:ext cx="6048671" cy="2486255"/>
          </a:xfrm>
          <a:prstGeom prst="rect">
            <a:avLst/>
          </a:prstGeom>
          <a:ln>
            <a:solidFill>
              <a:schemeClr val="tx1"/>
            </a:solidFill>
          </a:ln>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ZA" sz="2400" b="1" dirty="0" smtClean="0">
                <a:latin typeface="Arial" panose="020B0604020202020204" pitchFamily="34" charset="0"/>
                <a:cs typeface="Arial" panose="020B0604020202020204" pitchFamily="34" charset="0"/>
              </a:rPr>
              <a:t>DESCRIPTION</a:t>
            </a:r>
          </a:p>
          <a:p>
            <a:r>
              <a:rPr lang="en-US" sz="2000" dirty="0" smtClean="0">
                <a:latin typeface="Arial" panose="020B0604020202020204" pitchFamily="34" charset="0"/>
                <a:cs typeface="Arial" panose="020B0604020202020204" pitchFamily="34" charset="0"/>
              </a:rPr>
              <a:t>Parasitic infestation with either </a:t>
            </a:r>
            <a:r>
              <a:rPr lang="en-ZA" sz="2000" i="1" dirty="0" err="1" smtClean="0">
                <a:latin typeface="Arial" panose="020B0604020202020204" pitchFamily="34" charset="0"/>
                <a:cs typeface="Arial" panose="020B0604020202020204" pitchFamily="34" charset="0"/>
              </a:rPr>
              <a:t>Schistosoma</a:t>
            </a:r>
            <a:r>
              <a:rPr lang="en-ZA" sz="2000" i="1" dirty="0" smtClean="0">
                <a:latin typeface="Arial" panose="020B0604020202020204" pitchFamily="34" charset="0"/>
                <a:cs typeface="Arial" panose="020B0604020202020204" pitchFamily="34" charset="0"/>
              </a:rPr>
              <a:t> </a:t>
            </a:r>
            <a:r>
              <a:rPr lang="en-ZA" sz="2000" i="1" dirty="0" err="1" smtClean="0">
                <a:latin typeface="Arial" panose="020B0604020202020204" pitchFamily="34" charset="0"/>
                <a:cs typeface="Arial" panose="020B0604020202020204" pitchFamily="34" charset="0"/>
              </a:rPr>
              <a:t>haematobium</a:t>
            </a:r>
            <a:r>
              <a:rPr lang="en-ZA" sz="2000" dirty="0" smtClean="0">
                <a:latin typeface="Arial" panose="020B0604020202020204" pitchFamily="34" charset="0"/>
                <a:cs typeface="Arial" panose="020B0604020202020204" pitchFamily="34" charset="0"/>
              </a:rPr>
              <a:t> (bladder and renal tract), or </a:t>
            </a:r>
            <a:r>
              <a:rPr lang="en-ZA" sz="2000" i="1" dirty="0" err="1" smtClean="0">
                <a:latin typeface="Arial" panose="020B0604020202020204" pitchFamily="34" charset="0"/>
                <a:cs typeface="Arial" panose="020B0604020202020204" pitchFamily="34" charset="0"/>
              </a:rPr>
              <a:t>Schistosoma</a:t>
            </a:r>
            <a:r>
              <a:rPr lang="en-ZA" sz="2000" i="1" dirty="0" smtClean="0">
                <a:latin typeface="Arial" panose="020B0604020202020204" pitchFamily="34" charset="0"/>
                <a:cs typeface="Arial" panose="020B0604020202020204" pitchFamily="34" charset="0"/>
              </a:rPr>
              <a:t> </a:t>
            </a:r>
            <a:r>
              <a:rPr lang="en-ZA" sz="2000" i="1" dirty="0" err="1" smtClean="0">
                <a:latin typeface="Arial" panose="020B0604020202020204" pitchFamily="34" charset="0"/>
                <a:cs typeface="Arial" panose="020B0604020202020204" pitchFamily="34" charset="0"/>
              </a:rPr>
              <a:t>mansoni</a:t>
            </a:r>
            <a:r>
              <a:rPr lang="en-ZA" sz="2000" dirty="0" smtClean="0">
                <a:latin typeface="Arial" panose="020B0604020202020204" pitchFamily="34" charset="0"/>
                <a:cs typeface="Arial" panose="020B0604020202020204" pitchFamily="34" charset="0"/>
              </a:rPr>
              <a:t> (intestinal tract)</a:t>
            </a:r>
          </a:p>
          <a:p>
            <a:r>
              <a:rPr lang="en-ZA" sz="2000" dirty="0" smtClean="0">
                <a:latin typeface="Arial" panose="020B0604020202020204" pitchFamily="34" charset="0"/>
                <a:cs typeface="Arial" panose="020B0604020202020204" pitchFamily="34" charset="0"/>
              </a:rPr>
              <a:t>Infestation occurs during washing, bathing or paddling in water harbouring snails </a:t>
            </a:r>
            <a:r>
              <a:rPr lang="en-US" sz="2000" dirty="0" smtClean="0">
                <a:latin typeface="Arial" panose="020B0604020202020204" pitchFamily="34" charset="0"/>
                <a:cs typeface="Arial" panose="020B0604020202020204" pitchFamily="34" charset="0"/>
              </a:rPr>
              <a:t>shedding this parasite</a:t>
            </a:r>
            <a:endParaRPr lang="en-ZA" sz="2000" dirty="0" smtClean="0">
              <a:latin typeface="Arial" panose="020B0604020202020204" pitchFamily="34" charset="0"/>
              <a:cs typeface="Arial" panose="020B0604020202020204" pitchFamily="34" charset="0"/>
            </a:endParaRPr>
          </a:p>
          <a:p>
            <a:endParaRPr lang="en-ZA" dirty="0" smtClean="0"/>
          </a:p>
          <a:p>
            <a:endParaRPr lang="en-ZA" dirty="0" smtClean="0"/>
          </a:p>
          <a:p>
            <a:endParaRPr lang="en-ZA" dirty="0" smtClean="0"/>
          </a:p>
          <a:p>
            <a:endParaRPr lang="en-ZA" dirty="0" smtClean="0"/>
          </a:p>
          <a:p>
            <a:endParaRPr lang="en-ZA" dirty="0"/>
          </a:p>
        </p:txBody>
      </p:sp>
      <p:pic>
        <p:nvPicPr>
          <p:cNvPr id="6" name="Picture 5">
            <a:extLst>
              <a:ext uri="{FF2B5EF4-FFF2-40B4-BE49-F238E27FC236}">
                <a16:creationId xmlns:a16="http://schemas.microsoft.com/office/drawing/2014/main" id="{DD71CFD8-08E0-47B8-A5EA-C87EE9B700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4209" y="1305721"/>
            <a:ext cx="2512105" cy="1932016"/>
          </a:xfrm>
          <a:prstGeom prst="rect">
            <a:avLst/>
          </a:prstGeom>
        </p:spPr>
      </p:pic>
      <p:sp>
        <p:nvSpPr>
          <p:cNvPr id="7" name="Content Placeholder 1"/>
          <p:cNvSpPr txBox="1">
            <a:spLocks/>
          </p:cNvSpPr>
          <p:nvPr/>
        </p:nvSpPr>
        <p:spPr>
          <a:xfrm>
            <a:off x="323529" y="3789040"/>
            <a:ext cx="5616623" cy="1728193"/>
          </a:xfrm>
          <a:prstGeom prst="rect">
            <a:avLst/>
          </a:prstGeom>
          <a:ln>
            <a:solidFill>
              <a:schemeClr val="tx1"/>
            </a:solidFill>
          </a:ln>
        </p:spPr>
        <p:txBody>
          <a:bodyPr/>
          <a:lstStyle>
            <a:lvl1pPr marL="342900" indent="-342900" algn="l" defTabSz="914400" rtl="0" eaLnBrk="1" latinLnBrk="0" hangingPunct="1">
              <a:spcBef>
                <a:spcPts val="300"/>
              </a:spcBef>
              <a:spcAft>
                <a:spcPts val="300"/>
              </a:spcAft>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ts val="300"/>
              </a:spcBef>
              <a:spcAft>
                <a:spcPts val="300"/>
              </a:spcAft>
              <a:buFont typeface="Arial"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ts val="300"/>
              </a:spcBef>
              <a:spcAft>
                <a:spcPts val="300"/>
              </a:spcAft>
              <a:buFont typeface="Arial"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ts val="300"/>
              </a:spcBef>
              <a:spcAft>
                <a:spcPts val="300"/>
              </a:spcAft>
              <a:buFont typeface="Arial"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ts val="300"/>
              </a:spcBef>
              <a:spcAft>
                <a:spcPts val="300"/>
              </a:spcAft>
              <a:buFont typeface="Arial"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ZA" sz="2400" b="1" dirty="0"/>
              <a:t>CHANGES</a:t>
            </a:r>
          </a:p>
          <a:p>
            <a:r>
              <a:rPr lang="en-ZA" dirty="0" smtClean="0"/>
              <a:t>Retreatment </a:t>
            </a:r>
            <a:r>
              <a:rPr lang="en-ZA" dirty="0"/>
              <a:t>of schistosomiasis  </a:t>
            </a:r>
            <a:r>
              <a:rPr lang="en-ZA" dirty="0" smtClean="0"/>
              <a:t>with repeated </a:t>
            </a:r>
            <a:r>
              <a:rPr lang="en-ZA" dirty="0"/>
              <a:t>doses of praziquantel in </a:t>
            </a:r>
            <a:r>
              <a:rPr lang="en-ZA" dirty="0" smtClean="0"/>
              <a:t>persistent bleeding requires referral</a:t>
            </a:r>
            <a:endParaRPr lang="en-ZA" b="1" dirty="0"/>
          </a:p>
          <a:p>
            <a:endParaRPr lang="en-ZA" dirty="0"/>
          </a:p>
          <a:p>
            <a:endParaRPr lang="en-ZA" dirty="0"/>
          </a:p>
          <a:p>
            <a:endParaRPr lang="en-ZA" dirty="0"/>
          </a:p>
          <a:p>
            <a:endParaRPr lang="en-ZA" dirty="0"/>
          </a:p>
          <a:p>
            <a:endParaRPr lang="en-ZA" dirty="0"/>
          </a:p>
          <a:p>
            <a:endParaRPr lang="en-ZA" dirty="0"/>
          </a:p>
        </p:txBody>
      </p:sp>
      <p:sp>
        <p:nvSpPr>
          <p:cNvPr id="8" name="Content Placeholder 1"/>
          <p:cNvSpPr txBox="1">
            <a:spLocks/>
          </p:cNvSpPr>
          <p:nvPr/>
        </p:nvSpPr>
        <p:spPr>
          <a:xfrm>
            <a:off x="6129164" y="3789039"/>
            <a:ext cx="2547292" cy="1728193"/>
          </a:xfrm>
          <a:prstGeom prst="rect">
            <a:avLst/>
          </a:prstGeom>
          <a:ln>
            <a:solidFill>
              <a:schemeClr val="tx1"/>
            </a:solidFill>
          </a:ln>
        </p:spPr>
        <p:txBody>
          <a:bodyPr/>
          <a:lstStyle>
            <a:lvl1pPr marL="342900" indent="-342900" algn="l" defTabSz="914400" rtl="0" eaLnBrk="1" latinLnBrk="0" hangingPunct="1">
              <a:spcBef>
                <a:spcPts val="300"/>
              </a:spcBef>
              <a:spcAft>
                <a:spcPts val="300"/>
              </a:spcAft>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ts val="300"/>
              </a:spcBef>
              <a:spcAft>
                <a:spcPts val="300"/>
              </a:spcAft>
              <a:buFont typeface="Arial"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ts val="300"/>
              </a:spcBef>
              <a:spcAft>
                <a:spcPts val="300"/>
              </a:spcAft>
              <a:buFont typeface="Arial"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ts val="300"/>
              </a:spcBef>
              <a:spcAft>
                <a:spcPts val="300"/>
              </a:spcAft>
              <a:buFont typeface="Arial"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ts val="300"/>
              </a:spcBef>
              <a:spcAft>
                <a:spcPts val="300"/>
              </a:spcAft>
              <a:buFont typeface="Arial"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ZA" sz="2400" b="1" dirty="0"/>
              <a:t>REASON</a:t>
            </a:r>
          </a:p>
          <a:p>
            <a:pPr marL="0" indent="0">
              <a:buNone/>
            </a:pPr>
            <a:r>
              <a:rPr lang="en-ZA" dirty="0" smtClean="0"/>
              <a:t>Diagnosis to be verified through laboratory </a:t>
            </a:r>
            <a:r>
              <a:rPr lang="en-ZA" dirty="0" smtClean="0"/>
              <a:t>tests</a:t>
            </a:r>
            <a:endParaRPr lang="en-ZA" dirty="0"/>
          </a:p>
          <a:p>
            <a:endParaRPr lang="en-ZA" dirty="0"/>
          </a:p>
          <a:p>
            <a:endParaRPr lang="en-ZA" dirty="0"/>
          </a:p>
          <a:p>
            <a:pPr marL="0" indent="0">
              <a:buNone/>
            </a:pPr>
            <a:endParaRPr lang="en-ZA" dirty="0"/>
          </a:p>
          <a:p>
            <a:endParaRPr lang="en-ZA" dirty="0"/>
          </a:p>
          <a:p>
            <a:endParaRPr lang="en-Z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779912" y="6137920"/>
            <a:ext cx="4752528" cy="720080"/>
          </a:xfrm>
          <a:prstGeom prst="rect">
            <a:avLst/>
          </a:prstGeom>
        </p:spPr>
        <p:txBody>
          <a:bodyPr/>
          <a:lstStyle/>
          <a:p>
            <a:pPr algn="r"/>
            <a:fld id="{5089A6F4-C686-4AD7-AFD3-6E1B5BAC13BA}" type="slidenum">
              <a:rPr lang="en-ZA" sz="1200" smtClean="0">
                <a:latin typeface="Arial" pitchFamily="34" charset="0"/>
                <a:cs typeface="Arial" pitchFamily="34" charset="0"/>
              </a:rPr>
              <a:pPr algn="r"/>
              <a:t>5</a:t>
            </a:fld>
            <a:r>
              <a:rPr lang="en-ZA" sz="1200" dirty="0" smtClean="0">
                <a:latin typeface="Arial" pitchFamily="34" charset="0"/>
                <a:cs typeface="Arial" pitchFamily="34" charset="0"/>
              </a:rPr>
              <a:t> </a:t>
            </a:r>
            <a:endParaRPr lang="en-ZA" sz="1200" dirty="0">
              <a:latin typeface="Arial" pitchFamily="34" charset="0"/>
              <a:cs typeface="Arial" pitchFamily="34" charset="0"/>
            </a:endParaRPr>
          </a:p>
        </p:txBody>
      </p:sp>
      <p:sp>
        <p:nvSpPr>
          <p:cNvPr id="4" name="Rectangle 2"/>
          <p:cNvSpPr txBox="1">
            <a:spLocks noChangeArrowheads="1"/>
          </p:cNvSpPr>
          <p:nvPr/>
        </p:nvSpPr>
        <p:spPr>
          <a:xfrm>
            <a:off x="602567" y="-247100"/>
            <a:ext cx="5562600" cy="990600"/>
          </a:xfrm>
          <a:prstGeom prst="rect">
            <a:avLst/>
          </a:prstGeom>
        </p:spPr>
        <p:txBody>
          <a:bodyPr tIns="45720" rIns="91440" bIns="45720" anchor="b">
            <a:normAutofit/>
          </a:bodyPr>
          <a:lstStyle/>
          <a:p>
            <a:pPr lvl="0"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pitchFamily="34" charset="0"/>
                <a:ea typeface="+mj-ea"/>
                <a:cs typeface="Arial" pitchFamily="34" charset="0"/>
              </a:rPr>
              <a:t>Tick bite fever</a:t>
            </a:r>
            <a:endParaRPr kumimoji="0" lang="en-GB" sz="2800" b="1" i="0" u="none" strike="noStrike" kern="1200" cap="none" spc="0" normalizeH="0" baseline="0" noProof="0" dirty="0" smtClean="0">
              <a:ln>
                <a:noFill/>
              </a:ln>
              <a:solidFill>
                <a:schemeClr val="bg1"/>
              </a:solidFill>
              <a:uLnTx/>
              <a:uFillTx/>
              <a:latin typeface="Arial" pitchFamily="34" charset="0"/>
              <a:ea typeface="+mj-ea"/>
              <a:cs typeface="Arial" pitchFamily="34" charset="0"/>
            </a:endParaRPr>
          </a:p>
        </p:txBody>
      </p:sp>
      <p:sp>
        <p:nvSpPr>
          <p:cNvPr id="5" name="Content Placeholder 1"/>
          <p:cNvSpPr txBox="1">
            <a:spLocks/>
          </p:cNvSpPr>
          <p:nvPr/>
        </p:nvSpPr>
        <p:spPr>
          <a:xfrm>
            <a:off x="107504" y="1207994"/>
            <a:ext cx="6552727" cy="1767527"/>
          </a:xfrm>
          <a:prstGeom prst="rect">
            <a:avLst/>
          </a:prstGeom>
          <a:ln>
            <a:solidFill>
              <a:schemeClr val="tx1"/>
            </a:solidFill>
          </a:ln>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ZA" sz="2400" b="1" dirty="0" smtClean="0">
                <a:latin typeface="Arial" panose="020B0604020202020204" pitchFamily="34" charset="0"/>
                <a:cs typeface="Arial" panose="020B0604020202020204" pitchFamily="34" charset="0"/>
              </a:rPr>
              <a:t>DESCRIPTION</a:t>
            </a:r>
          </a:p>
          <a:p>
            <a:r>
              <a:rPr lang="en-ZA" sz="2000" dirty="0" smtClean="0">
                <a:latin typeface="Arial" panose="020B0604020202020204" pitchFamily="34" charset="0"/>
                <a:cs typeface="Arial" panose="020B0604020202020204" pitchFamily="34" charset="0"/>
              </a:rPr>
              <a:t>Tick-borne infection due to </a:t>
            </a:r>
            <a:r>
              <a:rPr lang="en-ZA" sz="2000" i="1" dirty="0" smtClean="0">
                <a:latin typeface="Arial" panose="020B0604020202020204" pitchFamily="34" charset="0"/>
                <a:cs typeface="Arial" panose="020B0604020202020204" pitchFamily="34" charset="0"/>
              </a:rPr>
              <a:t>Rickettsia conorii</a:t>
            </a:r>
            <a:r>
              <a:rPr lang="en-ZA" sz="2000" dirty="0" smtClean="0">
                <a:latin typeface="Arial" panose="020B0604020202020204" pitchFamily="34" charset="0"/>
                <a:cs typeface="Arial" panose="020B0604020202020204" pitchFamily="34" charset="0"/>
              </a:rPr>
              <a:t> (from dogs) or </a:t>
            </a:r>
            <a:r>
              <a:rPr lang="en-ZA" sz="2000" i="1" dirty="0" smtClean="0">
                <a:latin typeface="Arial" panose="020B0604020202020204" pitchFamily="34" charset="0"/>
                <a:cs typeface="Arial" panose="020B0604020202020204" pitchFamily="34" charset="0"/>
              </a:rPr>
              <a:t>Rickettsia </a:t>
            </a:r>
            <a:r>
              <a:rPr lang="en-ZA" sz="2000" i="1" dirty="0" err="1" smtClean="0">
                <a:latin typeface="Arial" panose="020B0604020202020204" pitchFamily="34" charset="0"/>
                <a:cs typeface="Arial" panose="020B0604020202020204" pitchFamily="34" charset="0"/>
              </a:rPr>
              <a:t>africae</a:t>
            </a:r>
            <a:r>
              <a:rPr lang="en-ZA" sz="2000" dirty="0" smtClean="0">
                <a:latin typeface="Arial" panose="020B0604020202020204" pitchFamily="34" charset="0"/>
                <a:cs typeface="Arial" panose="020B0604020202020204" pitchFamily="34" charset="0"/>
              </a:rPr>
              <a:t> (from cattle and game)</a:t>
            </a:r>
          </a:p>
          <a:p>
            <a:r>
              <a:rPr lang="en-ZA" sz="2000" dirty="0" smtClean="0">
                <a:latin typeface="Arial" panose="020B0604020202020204" pitchFamily="34" charset="0"/>
                <a:cs typeface="Arial" panose="020B0604020202020204" pitchFamily="34" charset="0"/>
              </a:rPr>
              <a:t>Classic  triad of fever, eschar and rash occurs in 50-75% of patients.</a:t>
            </a:r>
          </a:p>
          <a:p>
            <a:endParaRPr lang="en-ZA" sz="1600" dirty="0" smtClean="0"/>
          </a:p>
          <a:p>
            <a:pPr marL="0" indent="0">
              <a:buFont typeface="Arial" pitchFamily="34" charset="0"/>
              <a:buNone/>
            </a:pPr>
            <a:endParaRPr lang="en-ZA" dirty="0"/>
          </a:p>
        </p:txBody>
      </p:sp>
      <p:pic>
        <p:nvPicPr>
          <p:cNvPr id="6" name="Picture 5">
            <a:extLst>
              <a:ext uri="{FF2B5EF4-FFF2-40B4-BE49-F238E27FC236}">
                <a16:creationId xmlns:a16="http://schemas.microsoft.com/office/drawing/2014/main" id="{B0D01F7E-7313-46D1-A3F7-D90899A51827}"/>
              </a:ext>
            </a:extLst>
          </p:cNvPr>
          <p:cNvPicPr>
            <a:picLocks noChangeAspect="1"/>
          </p:cNvPicPr>
          <p:nvPr/>
        </p:nvPicPr>
        <p:blipFill rotWithShape="1">
          <a:blip r:embed="rId2">
            <a:extLst>
              <a:ext uri="{28A0092B-C50C-407E-A947-70E740481C1C}">
                <a14:useLocalDpi xmlns:a14="http://schemas.microsoft.com/office/drawing/2010/main" val="0"/>
              </a:ext>
            </a:extLst>
          </a:blip>
          <a:srcRect l="-16662" t="-14144" r="-1384" b="-21013"/>
          <a:stretch/>
        </p:blipFill>
        <p:spPr>
          <a:xfrm>
            <a:off x="6444208" y="951377"/>
            <a:ext cx="2571785" cy="2345720"/>
          </a:xfrm>
          <a:prstGeom prst="rect">
            <a:avLst/>
          </a:prstGeom>
        </p:spPr>
      </p:pic>
      <p:sp>
        <p:nvSpPr>
          <p:cNvPr id="7" name="Content Placeholder 1"/>
          <p:cNvSpPr txBox="1">
            <a:spLocks/>
          </p:cNvSpPr>
          <p:nvPr/>
        </p:nvSpPr>
        <p:spPr>
          <a:xfrm>
            <a:off x="107505" y="3105473"/>
            <a:ext cx="4608512" cy="2555776"/>
          </a:xfrm>
          <a:prstGeom prst="rect">
            <a:avLst/>
          </a:prstGeom>
          <a:ln>
            <a:solidFill>
              <a:schemeClr val="tx1"/>
            </a:solidFill>
          </a:ln>
        </p:spPr>
        <p:txBody>
          <a:bodyPr/>
          <a:lstStyle>
            <a:lvl1pPr marL="342900" indent="-342900" algn="l" defTabSz="914400" rtl="0" eaLnBrk="1" latinLnBrk="0" hangingPunct="1">
              <a:spcBef>
                <a:spcPts val="300"/>
              </a:spcBef>
              <a:spcAft>
                <a:spcPts val="300"/>
              </a:spcAft>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ts val="300"/>
              </a:spcBef>
              <a:spcAft>
                <a:spcPts val="300"/>
              </a:spcAft>
              <a:buFont typeface="Arial"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ts val="300"/>
              </a:spcBef>
              <a:spcAft>
                <a:spcPts val="300"/>
              </a:spcAft>
              <a:buFont typeface="Arial"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ts val="300"/>
              </a:spcBef>
              <a:spcAft>
                <a:spcPts val="300"/>
              </a:spcAft>
              <a:buFont typeface="Arial"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ts val="300"/>
              </a:spcBef>
              <a:spcAft>
                <a:spcPts val="300"/>
              </a:spcAft>
              <a:buFont typeface="Arial"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ZA" sz="2400" b="1" dirty="0" smtClean="0"/>
              <a:t>CHANGES –</a:t>
            </a:r>
            <a:r>
              <a:rPr lang="en-ZA" sz="2400" dirty="0" smtClean="0"/>
              <a:t> new STG</a:t>
            </a:r>
            <a:endParaRPr lang="en-ZA" sz="2400" b="1" dirty="0"/>
          </a:p>
          <a:p>
            <a:r>
              <a:rPr lang="en-ZA" dirty="0" smtClean="0"/>
              <a:t>Azithromycin</a:t>
            </a:r>
            <a:r>
              <a:rPr lang="en-ZA" dirty="0"/>
              <a:t>, oral 10 mg/kg daily for 3 days recommended for children &lt; 45 </a:t>
            </a:r>
            <a:r>
              <a:rPr lang="en-ZA" dirty="0" smtClean="0"/>
              <a:t>kg </a:t>
            </a:r>
            <a:r>
              <a:rPr lang="en-ZA" b="1" dirty="0" smtClean="0">
                <a:solidFill>
                  <a:srgbClr val="00B050"/>
                </a:solidFill>
              </a:rPr>
              <a:t>ADDED </a:t>
            </a:r>
            <a:endParaRPr lang="en-ZA" dirty="0"/>
          </a:p>
          <a:p>
            <a:r>
              <a:rPr lang="en-ZA" dirty="0" smtClean="0"/>
              <a:t>Doxycycline </a:t>
            </a:r>
            <a:r>
              <a:rPr lang="en-ZA" dirty="0"/>
              <a:t>100 mg daily for 3 days</a:t>
            </a:r>
            <a:r>
              <a:rPr lang="en-GB" dirty="0"/>
              <a:t> </a:t>
            </a:r>
            <a:r>
              <a:rPr lang="en-ZA" dirty="0"/>
              <a:t>for children ≥ 45 kg and </a:t>
            </a:r>
            <a:r>
              <a:rPr lang="en-ZA" dirty="0" smtClean="0"/>
              <a:t>adults </a:t>
            </a:r>
            <a:r>
              <a:rPr lang="en-ZA" b="1" dirty="0" smtClean="0">
                <a:solidFill>
                  <a:srgbClr val="00B050"/>
                </a:solidFill>
              </a:rPr>
              <a:t>ADDED</a:t>
            </a:r>
            <a:endParaRPr lang="en-ZA" b="1" dirty="0">
              <a:solidFill>
                <a:srgbClr val="00B050"/>
              </a:solidFill>
            </a:endParaRPr>
          </a:p>
          <a:p>
            <a:endParaRPr lang="en-ZA" dirty="0"/>
          </a:p>
          <a:p>
            <a:endParaRPr lang="en-ZA" dirty="0"/>
          </a:p>
          <a:p>
            <a:endParaRPr lang="en-ZA" dirty="0"/>
          </a:p>
          <a:p>
            <a:endParaRPr lang="en-ZA" dirty="0"/>
          </a:p>
          <a:p>
            <a:endParaRPr lang="en-ZA" dirty="0"/>
          </a:p>
          <a:p>
            <a:endParaRPr lang="en-ZA" dirty="0"/>
          </a:p>
        </p:txBody>
      </p:sp>
      <p:sp>
        <p:nvSpPr>
          <p:cNvPr id="8" name="Content Placeholder 1"/>
          <p:cNvSpPr txBox="1">
            <a:spLocks/>
          </p:cNvSpPr>
          <p:nvPr/>
        </p:nvSpPr>
        <p:spPr>
          <a:xfrm>
            <a:off x="4918762" y="3105473"/>
            <a:ext cx="4097231" cy="2555776"/>
          </a:xfrm>
          <a:prstGeom prst="rect">
            <a:avLst/>
          </a:prstGeom>
          <a:ln>
            <a:solidFill>
              <a:schemeClr val="tx1"/>
            </a:solidFill>
          </a:ln>
        </p:spPr>
        <p:txBody>
          <a:bodyPr/>
          <a:lstStyle>
            <a:lvl1pPr marL="342900" indent="-342900" algn="l" defTabSz="914400" rtl="0" eaLnBrk="1" latinLnBrk="0" hangingPunct="1">
              <a:spcBef>
                <a:spcPts val="300"/>
              </a:spcBef>
              <a:spcAft>
                <a:spcPts val="300"/>
              </a:spcAft>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ts val="300"/>
              </a:spcBef>
              <a:spcAft>
                <a:spcPts val="300"/>
              </a:spcAft>
              <a:buFont typeface="Arial"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ts val="300"/>
              </a:spcBef>
              <a:spcAft>
                <a:spcPts val="300"/>
              </a:spcAft>
              <a:buFont typeface="Arial"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ts val="300"/>
              </a:spcBef>
              <a:spcAft>
                <a:spcPts val="300"/>
              </a:spcAft>
              <a:buFont typeface="Arial"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ts val="300"/>
              </a:spcBef>
              <a:spcAft>
                <a:spcPts val="300"/>
              </a:spcAft>
              <a:buFont typeface="Arial"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ZA" sz="2400" b="1" dirty="0"/>
              <a:t>REASON</a:t>
            </a:r>
          </a:p>
          <a:p>
            <a:r>
              <a:rPr lang="en-ZA" sz="1800" dirty="0" smtClean="0"/>
              <a:t>Condition is common </a:t>
            </a:r>
            <a:r>
              <a:rPr lang="en-ZA" sz="1800" dirty="0" smtClean="0"/>
              <a:t>&amp; </a:t>
            </a:r>
            <a:r>
              <a:rPr lang="en-ZA" sz="1800" dirty="0"/>
              <a:t>easily </a:t>
            </a:r>
            <a:r>
              <a:rPr lang="en-ZA" sz="1800" dirty="0" smtClean="0"/>
              <a:t>managed </a:t>
            </a:r>
            <a:r>
              <a:rPr lang="en-ZA" sz="1800" dirty="0"/>
              <a:t>at PHC level</a:t>
            </a:r>
          </a:p>
          <a:p>
            <a:r>
              <a:rPr lang="en-GB" sz="1800" dirty="0" smtClean="0"/>
              <a:t>Azithromycin </a:t>
            </a:r>
            <a:r>
              <a:rPr lang="en-GB" sz="1800" dirty="0"/>
              <a:t>is effective </a:t>
            </a:r>
            <a:r>
              <a:rPr lang="en-GB" sz="1800" dirty="0" smtClean="0"/>
              <a:t>&amp; </a:t>
            </a:r>
            <a:r>
              <a:rPr lang="en-GB" sz="1800" dirty="0"/>
              <a:t>safe to </a:t>
            </a:r>
            <a:r>
              <a:rPr lang="en-GB" sz="1800" dirty="0" smtClean="0"/>
              <a:t>use for children </a:t>
            </a:r>
            <a:r>
              <a:rPr lang="en-GB" sz="1800" dirty="0"/>
              <a:t>with mild to moderate tick bite </a:t>
            </a:r>
            <a:r>
              <a:rPr lang="en-GB" sz="1800" dirty="0" smtClean="0"/>
              <a:t>fever</a:t>
            </a:r>
            <a:endParaRPr lang="en-GB" sz="1800" dirty="0"/>
          </a:p>
          <a:p>
            <a:r>
              <a:rPr lang="en-ZA" sz="1800" dirty="0"/>
              <a:t>C</a:t>
            </a:r>
            <a:r>
              <a:rPr lang="en-ZA" sz="1800" dirty="0" smtClean="0"/>
              <a:t>ut-off </a:t>
            </a:r>
            <a:r>
              <a:rPr lang="en-ZA" sz="1800" dirty="0"/>
              <a:t>of 45 kg used </a:t>
            </a:r>
            <a:r>
              <a:rPr lang="en-ZA" sz="1800" dirty="0" smtClean="0"/>
              <a:t>– aligned with international guidelines</a:t>
            </a:r>
            <a:endParaRPr lang="en-ZA" sz="1800" dirty="0"/>
          </a:p>
          <a:p>
            <a:endParaRPr lang="en-ZA" sz="1800" dirty="0"/>
          </a:p>
          <a:p>
            <a:endParaRPr lang="en-ZA" sz="1800" dirty="0"/>
          </a:p>
          <a:p>
            <a:endParaRPr lang="en-ZA" sz="1800" dirty="0"/>
          </a:p>
          <a:p>
            <a:endParaRPr lang="en-ZA"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txBox="1">
            <a:spLocks/>
          </p:cNvSpPr>
          <p:nvPr/>
        </p:nvSpPr>
        <p:spPr>
          <a:xfrm>
            <a:off x="457200" y="1217612"/>
            <a:ext cx="8229600" cy="4498976"/>
          </a:xfrm>
          <a:prstGeom prst="rect">
            <a:avLst/>
          </a:prstGeom>
        </p:spPr>
        <p:txBody>
          <a:bodyPr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600"/>
              </a:spcBef>
              <a:spcAft>
                <a:spcPts val="600"/>
              </a:spcAft>
              <a:buNone/>
            </a:pPr>
            <a:r>
              <a:rPr lang="en-ZA" sz="6000" b="1" dirty="0">
                <a:solidFill>
                  <a:srgbClr val="0D531A"/>
                </a:solidFill>
              </a:rPr>
              <a:t>THANK YOU</a:t>
            </a:r>
            <a:endParaRPr lang="en-ZA" sz="2800" b="1" dirty="0">
              <a:solidFill>
                <a:srgbClr val="0D531A"/>
              </a:solidFill>
            </a:endParaRPr>
          </a:p>
        </p:txBody>
      </p:sp>
    </p:spTree>
    <p:extLst>
      <p:ext uri="{BB962C8B-B14F-4D97-AF65-F5344CB8AC3E}">
        <p14:creationId xmlns:p14="http://schemas.microsoft.com/office/powerpoint/2010/main" val="13727784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328</Words>
  <Application>Microsoft Office PowerPoint</Application>
  <PresentationFormat>On-screen Show (4:3)</PresentationFormat>
  <Paragraphs>74</Paragraphs>
  <Slides>6</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6</vt:i4>
      </vt:variant>
    </vt:vector>
  </HeadingPairs>
  <TitlesOfParts>
    <vt:vector size="10" baseType="lpstr">
      <vt:lpstr>Arial</vt:lpstr>
      <vt:lpstr>Calibri</vt:lpstr>
      <vt:lpstr>Office Theme</vt:lpstr>
      <vt:lpstr>Custom Design</vt:lpstr>
      <vt:lpstr>1 </vt:lpstr>
      <vt:lpstr>2 </vt:lpstr>
      <vt:lpstr>3 </vt:lpstr>
      <vt:lpstr>4 </vt:lpstr>
      <vt:lpstr>5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Trudy</dc:creator>
  <cp:lastModifiedBy>Trudy</cp:lastModifiedBy>
  <cp:revision>19</cp:revision>
  <dcterms:created xsi:type="dcterms:W3CDTF">2013-10-17T06:13:57Z</dcterms:created>
  <dcterms:modified xsi:type="dcterms:W3CDTF">2018-10-09T18:18:21Z</dcterms:modified>
</cp:coreProperties>
</file>