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10"/>
  </p:notesMasterIdLst>
  <p:handoutMasterIdLst>
    <p:handoutMasterId r:id="rId11"/>
  </p:handoutMasterIdLst>
  <p:sldIdLst>
    <p:sldId id="256" r:id="rId3"/>
    <p:sldId id="264" r:id="rId4"/>
    <p:sldId id="258" r:id="rId5"/>
    <p:sldId id="259" r:id="rId6"/>
    <p:sldId id="260" r:id="rId7"/>
    <p:sldId id="261" r:id="rId8"/>
    <p:sldId id="263" r:id="rId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9" autoAdjust="0"/>
    <p:restoredTop sz="86422" autoAdjust="0"/>
  </p:normalViewPr>
  <p:slideViewPr>
    <p:cSldViewPr>
      <p:cViewPr varScale="1">
        <p:scale>
          <a:sx n="60" d="100"/>
          <a:sy n="60" d="100"/>
        </p:scale>
        <p:origin x="96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532"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B5B3E96-510A-4CE8-A11B-31CBD2FA4C0D}" type="datetimeFigureOut">
              <a:rPr lang="en-US" smtClean="0"/>
              <a:pPr/>
              <a:t>10/9/2018</a:t>
            </a:fld>
            <a:endParaRPr lang="en-ZA"/>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37A12ED-F32A-47F0-AB5B-DA049A49CEC4}" type="slidenum">
              <a:rPr lang="en-ZA" smtClean="0"/>
              <a:pPr/>
              <a:t>‹#›</a:t>
            </a:fld>
            <a:endParaRPr lang="en-ZA"/>
          </a:p>
        </p:txBody>
      </p:sp>
    </p:spTree>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EB90656-425C-4BD6-8B59-937B71857D80}" type="datetimeFigureOut">
              <a:rPr lang="en-US" smtClean="0"/>
              <a:pPr/>
              <a:t>10/9/2018</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D4EA3F3-7F60-4372-AD96-0BFBCD79137E}" type="slidenum">
              <a:rPr lang="en-ZA" smtClean="0"/>
              <a:pPr/>
              <a:t>‹#›</a:t>
            </a:fld>
            <a:endParaRPr lang="en-ZA"/>
          </a:p>
        </p:txBody>
      </p:sp>
    </p:spTree>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10/9/2018</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0979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1"/>
          <p:cNvPicPr>
            <a:picLocks noChangeAspect="1" noChangeArrowheads="1"/>
          </p:cNvPicPr>
          <p:nvPr userDrawn="1"/>
        </p:nvPicPr>
        <p:blipFill>
          <a:blip r:embed="rId2" cstate="print"/>
          <a:srcRect r="26000"/>
          <a:stretch>
            <a:fillRect/>
          </a:stretch>
        </p:blipFill>
        <p:spPr bwMode="auto">
          <a:xfrm>
            <a:off x="228600" y="1219200"/>
            <a:ext cx="1524000" cy="1372973"/>
          </a:xfrm>
          <a:prstGeom prst="rect">
            <a:avLst/>
          </a:prstGeom>
          <a:noFill/>
          <a:ln w="9525">
            <a:noFill/>
            <a:miter lim="800000"/>
            <a:headEnd/>
            <a:tailEnd/>
          </a:ln>
          <a:effectLst/>
        </p:spPr>
      </p:pic>
      <p:pic>
        <p:nvPicPr>
          <p:cNvPr id="9" name="Picture 7"/>
          <p:cNvPicPr>
            <a:picLocks noChangeAspect="1" noChangeArrowheads="1"/>
          </p:cNvPicPr>
          <p:nvPr userDrawn="1"/>
        </p:nvPicPr>
        <p:blipFill>
          <a:blip r:embed="rId3" cstate="print"/>
          <a:srcRect l="5799" r="18813"/>
          <a:stretch>
            <a:fillRect/>
          </a:stretch>
        </p:blipFill>
        <p:spPr bwMode="auto">
          <a:xfrm flipH="1">
            <a:off x="228600" y="2743200"/>
            <a:ext cx="1524000" cy="1333891"/>
          </a:xfrm>
          <a:prstGeom prst="rect">
            <a:avLst/>
          </a:prstGeom>
          <a:noFill/>
          <a:ln w="9525">
            <a:noFill/>
            <a:miter lim="800000"/>
            <a:headEnd/>
            <a:tailEnd/>
          </a:ln>
          <a:effectLst/>
        </p:spPr>
      </p:pic>
      <p:pic>
        <p:nvPicPr>
          <p:cNvPr id="10" name="Picture 9"/>
          <p:cNvPicPr>
            <a:picLocks noChangeAspect="1" noChangeArrowheads="1"/>
          </p:cNvPicPr>
          <p:nvPr userDrawn="1"/>
        </p:nvPicPr>
        <p:blipFill>
          <a:blip r:embed="rId4" cstate="print"/>
          <a:srcRect l="11563" r="32932" b="27168"/>
          <a:stretch>
            <a:fillRect/>
          </a:stretch>
        </p:blipFill>
        <p:spPr bwMode="auto">
          <a:xfrm>
            <a:off x="228600" y="4267200"/>
            <a:ext cx="1567543" cy="1371600"/>
          </a:xfrm>
          <a:prstGeom prst="rect">
            <a:avLst/>
          </a:prstGeom>
          <a:noFill/>
          <a:ln w="9525">
            <a:noFill/>
            <a:miter lim="800000"/>
            <a:headEnd/>
            <a:tailEnd/>
          </a:ln>
          <a:effectLst/>
        </p:spPr>
      </p:pic>
      <p:cxnSp>
        <p:nvCxnSpPr>
          <p:cNvPr id="12" name="Straight Connector 11"/>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5" descr="NDOH Logo.jpg"/>
          <p:cNvPicPr>
            <a:picLocks noChangeAspect="1"/>
          </p:cNvPicPr>
          <p:nvPr userDrawn="1"/>
        </p:nvPicPr>
        <p:blipFill>
          <a:blip r:embed="rId5" cstate="print"/>
          <a:stretch>
            <a:fillRect/>
          </a:stretch>
        </p:blipFill>
        <p:spPr>
          <a:xfrm>
            <a:off x="152400" y="5867400"/>
            <a:ext cx="2286000" cy="824484"/>
          </a:xfrm>
          <a:prstGeom prst="rect">
            <a:avLst/>
          </a:prstGeom>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Phila.jpg"/>
          <p:cNvPicPr>
            <a:picLocks noChangeAspect="1"/>
          </p:cNvPicPr>
          <p:nvPr userDrawn="1"/>
        </p:nvPicPr>
        <p:blipFill>
          <a:blip r:embed="rId6" cstate="print"/>
          <a:stretch>
            <a:fillRect/>
          </a:stretch>
        </p:blipFill>
        <p:spPr>
          <a:xfrm>
            <a:off x="6786578" y="5929354"/>
            <a:ext cx="1071570" cy="910387"/>
          </a:xfrm>
          <a:prstGeom prst="rect">
            <a:avLst/>
          </a:prstGeom>
        </p:spPr>
      </p:pic>
      <p:pic>
        <p:nvPicPr>
          <p:cNvPr id="13" name="Picture 12" descr="Logo - NDP - Full colour.jpg"/>
          <p:cNvPicPr>
            <a:picLocks noChangeAspect="1"/>
          </p:cNvPicPr>
          <p:nvPr userDrawn="1"/>
        </p:nvPicPr>
        <p:blipFill>
          <a:blip r:embed="rId7" cstate="print"/>
          <a:stretch>
            <a:fillRect/>
          </a:stretch>
        </p:blipFill>
        <p:spPr>
          <a:xfrm>
            <a:off x="8001024" y="5870484"/>
            <a:ext cx="1058978" cy="105897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4"/>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0" y="5870484"/>
            <a:ext cx="1058978" cy="105897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NDOH Logo.jpg"/>
          <p:cNvPicPr>
            <a:picLocks noChangeAspect="1"/>
          </p:cNvPicPr>
          <p:nvPr userDrawn="1"/>
        </p:nvPicPr>
        <p:blipFill>
          <a:blip r:embed="rId2" cstate="print"/>
          <a:stretch>
            <a:fillRect/>
          </a:stretch>
        </p:blipFill>
        <p:spPr>
          <a:xfrm>
            <a:off x="152400" y="5867400"/>
            <a:ext cx="2286000" cy="824484"/>
          </a:xfrm>
          <a:prstGeom prst="rect">
            <a:avLst/>
          </a:prstGeom>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Phila.jpg"/>
          <p:cNvPicPr>
            <a:picLocks noChangeAspect="1"/>
          </p:cNvPicPr>
          <p:nvPr userDrawn="1"/>
        </p:nvPicPr>
        <p:blipFill>
          <a:blip r:embed="rId3" cstate="print"/>
          <a:stretch>
            <a:fillRect/>
          </a:stretch>
        </p:blipFill>
        <p:spPr>
          <a:xfrm>
            <a:off x="6786578" y="5929354"/>
            <a:ext cx="1071570" cy="910387"/>
          </a:xfrm>
          <a:prstGeom prst="rect">
            <a:avLst/>
          </a:prstGeom>
        </p:spPr>
      </p:pic>
      <p:pic>
        <p:nvPicPr>
          <p:cNvPr id="13" name="Picture 12" descr="Logo - NDP - Full colour.jpg"/>
          <p:cNvPicPr>
            <a:picLocks noChangeAspect="1"/>
          </p:cNvPicPr>
          <p:nvPr userDrawn="1"/>
        </p:nvPicPr>
        <p:blipFill>
          <a:blip r:embed="rId4" cstate="print"/>
          <a:stretch>
            <a:fillRect/>
          </a:stretch>
        </p:blipFill>
        <p:spPr>
          <a:xfrm>
            <a:off x="8001024" y="5925364"/>
            <a:ext cx="914377" cy="914377"/>
          </a:xfrm>
          <a:prstGeom prst="rect">
            <a:avLst/>
          </a:prstGeom>
        </p:spPr>
      </p:pic>
    </p:spTree>
    <p:extLst>
      <p:ext uri="{BB962C8B-B14F-4D97-AF65-F5344CB8AC3E}">
        <p14:creationId xmlns:p14="http://schemas.microsoft.com/office/powerpoint/2010/main" val="37110365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9DE21-5DAA-4204-B423-28510684095B}" type="slidenum">
              <a:rPr lang="en-ZA" smtClean="0"/>
              <a:pPr/>
              <a:t>‹#›</a:t>
            </a:fld>
            <a:endParaRPr lang="en-ZA" dirty="0"/>
          </a:p>
        </p:txBody>
      </p:sp>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NDOH Logo.jpg"/>
          <p:cNvPicPr>
            <a:picLocks noChangeAspect="1"/>
          </p:cNvPicPr>
          <p:nvPr userDrawn="1"/>
        </p:nvPicPr>
        <p:blipFill>
          <a:blip r:embed="rId4" cstate="print"/>
          <a:stretch>
            <a:fillRect/>
          </a:stretch>
        </p:blipFill>
        <p:spPr>
          <a:xfrm>
            <a:off x="152400" y="5867400"/>
            <a:ext cx="2286000" cy="824484"/>
          </a:xfrm>
          <a:prstGeom prst="rect">
            <a:avLst/>
          </a:prstGeom>
        </p:spPr>
      </p:pic>
      <p:pic>
        <p:nvPicPr>
          <p:cNvPr id="9" name="Picture 11"/>
          <p:cNvPicPr>
            <a:picLocks noChangeAspect="1" noChangeArrowheads="1"/>
          </p:cNvPicPr>
          <p:nvPr userDrawn="1"/>
        </p:nvPicPr>
        <p:blipFill>
          <a:blip r:embed="rId5" cstate="print"/>
          <a:srcRect r="26000"/>
          <a:stretch>
            <a:fillRect/>
          </a:stretch>
        </p:blipFill>
        <p:spPr bwMode="auto">
          <a:xfrm>
            <a:off x="7341870" y="1"/>
            <a:ext cx="1184147" cy="1066799"/>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3" r:id="rId1"/>
    <p:sldLayoutId id="2147483654"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health.gov.za/index.php/standard-treatment-guidelines-and-essential-medicines-list/category/285-phc"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1752600"/>
            <a:ext cx="5791200" cy="400110"/>
          </a:xfrm>
          <a:prstGeom prst="rect">
            <a:avLst/>
          </a:prstGeom>
          <a:noFill/>
        </p:spPr>
        <p:txBody>
          <a:bodyPr wrap="square" rtlCol="0">
            <a:spAutoFit/>
          </a:bodyPr>
          <a:lstStyle/>
          <a:p>
            <a:r>
              <a:rPr lang="en-US" sz="2000" dirty="0" smtClean="0">
                <a:solidFill>
                  <a:schemeClr val="bg1">
                    <a:lumMod val="50000"/>
                  </a:schemeClr>
                </a:solidFill>
                <a:latin typeface="Arial" pitchFamily="34" charset="0"/>
                <a:cs typeface="Arial" pitchFamily="34" charset="0"/>
              </a:rPr>
              <a:t>[Insert title of meeting/event here]</a:t>
            </a:r>
            <a:endParaRPr lang="en-US" sz="2000" dirty="0">
              <a:solidFill>
                <a:schemeClr val="bg1">
                  <a:lumMod val="50000"/>
                </a:schemeClr>
              </a:solidFill>
              <a:latin typeface="Arial" pitchFamily="34" charset="0"/>
              <a:cs typeface="Arial" pitchFamily="34" charset="0"/>
            </a:endParaRPr>
          </a:p>
        </p:txBody>
      </p:sp>
      <p:sp>
        <p:nvSpPr>
          <p:cNvPr id="7" name="Rectangle 2"/>
          <p:cNvSpPr txBox="1">
            <a:spLocks noChangeArrowheads="1"/>
          </p:cNvSpPr>
          <p:nvPr/>
        </p:nvSpPr>
        <p:spPr>
          <a:xfrm>
            <a:off x="533400" y="0"/>
            <a:ext cx="7315200" cy="8382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smtClean="0">
                <a:solidFill>
                  <a:schemeClr val="bg1"/>
                </a:solidFill>
                <a:latin typeface="Arial" pitchFamily="34" charset="0"/>
                <a:ea typeface="+mj-ea"/>
                <a:cs typeface="Arial" pitchFamily="34" charset="0"/>
              </a:rPr>
              <a:t>Chapter </a:t>
            </a:r>
            <a:r>
              <a:rPr lang="en-GB" sz="2800" b="1" dirty="0">
                <a:solidFill>
                  <a:schemeClr val="bg1"/>
                </a:solidFill>
                <a:latin typeface="Arial" pitchFamily="34" charset="0"/>
                <a:ea typeface="+mj-ea"/>
                <a:cs typeface="Arial" pitchFamily="34" charset="0"/>
              </a:rPr>
              <a:t>17: Respiratory conditions</a:t>
            </a:r>
          </a:p>
        </p:txBody>
      </p:sp>
      <p:sp>
        <p:nvSpPr>
          <p:cNvPr id="8" name="Title 7"/>
          <p:cNvSpPr>
            <a:spLocks noGrp="1"/>
          </p:cNvSpPr>
          <p:nvPr>
            <p:ph type="title" idx="4294967295"/>
          </p:nvPr>
        </p:nvSpPr>
        <p:spPr>
          <a:xfrm>
            <a:off x="4427984" y="6093296"/>
            <a:ext cx="4211960" cy="504056"/>
          </a:xfrm>
          <a:prstGeom prst="rect">
            <a:avLst/>
          </a:prstGeom>
        </p:spPr>
        <p:txBody>
          <a:bodyPr/>
          <a:lstStyle/>
          <a:p>
            <a:pPr algn="r"/>
            <a:fld id="{CBC46984-3EBE-41C3-89AC-B4134D0B3EC1}" type="slidenum">
              <a:rPr lang="en-ZA" sz="1200" smtClean="0">
                <a:latin typeface="Arial" pitchFamily="34" charset="0"/>
                <a:cs typeface="Arial" pitchFamily="34" charset="0"/>
              </a:rPr>
              <a:pPr algn="r"/>
              <a:t>1</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9" name="TextBox 8"/>
          <p:cNvSpPr txBox="1"/>
          <p:nvPr/>
        </p:nvSpPr>
        <p:spPr>
          <a:xfrm>
            <a:off x="2500298" y="3243204"/>
            <a:ext cx="5791200" cy="400110"/>
          </a:xfrm>
          <a:prstGeom prst="rect">
            <a:avLst/>
          </a:prstGeom>
          <a:noFill/>
        </p:spPr>
        <p:txBody>
          <a:bodyPr wrap="square" rtlCol="0">
            <a:spAutoFit/>
          </a:bodyPr>
          <a:lstStyle/>
          <a:p>
            <a:r>
              <a:rPr lang="en-US" sz="2000" dirty="0" smtClean="0">
                <a:solidFill>
                  <a:schemeClr val="bg1">
                    <a:lumMod val="50000"/>
                  </a:schemeClr>
                </a:solidFill>
                <a:latin typeface="Arial" pitchFamily="34" charset="0"/>
                <a:cs typeface="Arial" pitchFamily="34" charset="0"/>
              </a:rPr>
              <a:t>[Insert name of presenter/unit here]</a:t>
            </a:r>
            <a:endParaRPr lang="en-US" sz="2000" dirty="0">
              <a:solidFill>
                <a:schemeClr val="bg1">
                  <a:lumMod val="50000"/>
                </a:schemeClr>
              </a:solidFill>
              <a:latin typeface="Arial" pitchFamily="34" charset="0"/>
              <a:cs typeface="Arial" pitchFamily="34" charset="0"/>
            </a:endParaRPr>
          </a:p>
        </p:txBody>
      </p:sp>
      <p:sp>
        <p:nvSpPr>
          <p:cNvPr id="10" name="TextBox 9"/>
          <p:cNvSpPr txBox="1"/>
          <p:nvPr/>
        </p:nvSpPr>
        <p:spPr>
          <a:xfrm>
            <a:off x="2500298" y="4814840"/>
            <a:ext cx="5791200" cy="400110"/>
          </a:xfrm>
          <a:prstGeom prst="rect">
            <a:avLst/>
          </a:prstGeom>
          <a:noFill/>
        </p:spPr>
        <p:txBody>
          <a:bodyPr wrap="square" rtlCol="0">
            <a:spAutoFit/>
          </a:bodyPr>
          <a:lstStyle/>
          <a:p>
            <a:r>
              <a:rPr lang="en-US" sz="2000" dirty="0" smtClean="0">
                <a:solidFill>
                  <a:schemeClr val="bg1">
                    <a:lumMod val="50000"/>
                  </a:schemeClr>
                </a:solidFill>
                <a:latin typeface="Arial" pitchFamily="34" charset="0"/>
                <a:cs typeface="Arial" pitchFamily="34" charset="0"/>
              </a:rPr>
              <a:t>[Insert date of presentation here]</a:t>
            </a:r>
            <a:endParaRPr lang="en-US" sz="2000" dirty="0">
              <a:solidFill>
                <a:schemeClr val="bg1">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2</a:t>
            </a:fld>
            <a:r>
              <a:rPr lang="en-ZA" dirty="0" smtClean="0"/>
              <a:t> </a:t>
            </a:r>
            <a:endParaRPr lang="en-ZA" dirty="0"/>
          </a:p>
        </p:txBody>
      </p:sp>
      <p:sp>
        <p:nvSpPr>
          <p:cNvPr id="10" name="Content Placeholder 1"/>
          <p:cNvSpPr txBox="1">
            <a:spLocks/>
          </p:cNvSpPr>
          <p:nvPr/>
        </p:nvSpPr>
        <p:spPr>
          <a:xfrm>
            <a:off x="457200" y="1143000"/>
            <a:ext cx="8435280" cy="2437507"/>
          </a:xfrm>
          <a:prstGeom prst="rect">
            <a:avLst/>
          </a:prstGeom>
          <a:ln>
            <a:solidFill>
              <a:schemeClr val="tx1"/>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ZA"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EVIDENCE</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ZA"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Please access the National Essential Medicines List Committee (NEMLC) report for detailed evidence (including rationale, references and costings) informing decision-making on medicine addition, amendments and deletions: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ZA"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hlinkClick r:id="rId3"/>
              </a:rPr>
              <a:t>http://www.health.gov.za/index.php/standard-treatment-guidelines-and-essential-medicines-list/category/285-phc</a:t>
            </a:r>
            <a:r>
              <a:rPr kumimoji="0" lang="en-ZA"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ZA"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Content Placeholder 1"/>
          <p:cNvSpPr txBox="1">
            <a:spLocks/>
          </p:cNvSpPr>
          <p:nvPr/>
        </p:nvSpPr>
        <p:spPr>
          <a:xfrm>
            <a:off x="457200" y="3651961"/>
            <a:ext cx="8435280" cy="1941471"/>
          </a:xfrm>
          <a:prstGeom prst="rect">
            <a:avLst/>
          </a:prstGeom>
          <a:ln>
            <a:solidFill>
              <a:schemeClr val="tx1"/>
            </a:solidFill>
          </a:ln>
        </p:spPr>
        <p:txBody>
          <a:bodyPr/>
          <a:lstStyle>
            <a:lvl1pPr marL="342900" indent="-342900" algn="l" defTabSz="914400" rtl="0" eaLnBrk="1" latinLnBrk="0" hangingPunct="1">
              <a:spcBef>
                <a:spcPts val="300"/>
              </a:spcBef>
              <a:spcAft>
                <a:spcPts val="30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300"/>
              </a:spcBef>
              <a:spcAft>
                <a:spcPts val="30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3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80000"/>
              </a:lnSpc>
              <a:spcBef>
                <a:spcPts val="300"/>
              </a:spcBef>
              <a:spcAft>
                <a:spcPts val="300"/>
              </a:spcAft>
              <a:buClrTx/>
              <a:buSzTx/>
              <a:buFont typeface="Arial" pitchFamily="34" charset="0"/>
              <a:buNone/>
              <a:tabLst/>
              <a:defRPr/>
            </a:pPr>
            <a:endPar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80000"/>
              </a:lnSpc>
              <a:spcBef>
                <a:spcPts val="300"/>
              </a:spcBef>
              <a:spcAft>
                <a:spcPts val="300"/>
              </a:spcAft>
              <a:buClrTx/>
              <a:buSzTx/>
              <a:buFont typeface="Arial" pitchFamily="34" charset="0"/>
              <a:buNone/>
              <a:tabLst/>
              <a:defRPr/>
            </a:pPr>
            <a:r>
              <a:rPr kumimoji="0" lang="en-GB"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DISCLAIMER</a:t>
            </a:r>
          </a:p>
          <a:p>
            <a:pPr marL="0" marR="0" lvl="0" indent="0" algn="just" defTabSz="914400" rtl="0" eaLnBrk="1" fontAlgn="auto" latinLnBrk="0" hangingPunct="1">
              <a:lnSpc>
                <a:spcPct val="100000"/>
              </a:lnSpc>
              <a:spcBef>
                <a:spcPts val="300"/>
              </a:spcBef>
              <a:spcAft>
                <a:spcPts val="300"/>
              </a:spcAft>
              <a:buClrTx/>
              <a:buSzTx/>
              <a:buFont typeface="Arial" pitchFamily="34" charset="0"/>
              <a:buNone/>
              <a:tabLst/>
              <a:defRPr/>
            </a:pPr>
            <a:r>
              <a:rPr kumimoji="0" lang="en-GB"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This slide set is an implementation tool and should be used alongside the most recently published STG available on the EML Clinical Guide Application. This information does not supersede or replace the STG itself.</a:t>
            </a:r>
            <a:endPar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300"/>
              </a:spcBef>
              <a:spcAft>
                <a:spcPts val="300"/>
              </a:spcAft>
              <a:buClrTx/>
              <a:buSzTx/>
              <a:buFont typeface="Arial" pitchFamily="34" charset="0"/>
              <a:buChar char="•"/>
              <a:tabLst/>
              <a:defRPr/>
            </a:pPr>
            <a:endPar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155267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3</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4" name="Rectangle 2"/>
          <p:cNvSpPr txBox="1">
            <a:spLocks noChangeArrowheads="1"/>
          </p:cNvSpPr>
          <p:nvPr/>
        </p:nvSpPr>
        <p:spPr>
          <a:xfrm>
            <a:off x="436537" y="-216028"/>
            <a:ext cx="5562600"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Chronic asthma and COPD</a:t>
            </a:r>
            <a:endParaRPr kumimoji="0" lang="en-GB" sz="2800" b="1" i="0" u="none" strike="noStrike" kern="1200" cap="none" spc="0" normalizeH="0" baseline="0" noProof="0" dirty="0" smtClean="0">
              <a:ln>
                <a:noFill/>
              </a:ln>
              <a:solidFill>
                <a:schemeClr val="bg1"/>
              </a:solidFill>
              <a:uLnTx/>
              <a:uFillTx/>
              <a:latin typeface="Arial" pitchFamily="34" charset="0"/>
              <a:ea typeface="+mj-ea"/>
              <a:cs typeface="Arial" pitchFamily="34" charset="0"/>
            </a:endParaRPr>
          </a:p>
        </p:txBody>
      </p:sp>
      <p:sp>
        <p:nvSpPr>
          <p:cNvPr id="5" name="Content Placeholder 1"/>
          <p:cNvSpPr txBox="1">
            <a:spLocks/>
          </p:cNvSpPr>
          <p:nvPr/>
        </p:nvSpPr>
        <p:spPr>
          <a:xfrm>
            <a:off x="251521" y="1158436"/>
            <a:ext cx="6216752" cy="1176381"/>
          </a:xfrm>
          <a:prstGeom prst="rect">
            <a:avLst/>
          </a:prstGeom>
          <a:ln>
            <a:solidFill>
              <a:schemeClr val="tx1"/>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ZA" sz="2400" b="1" dirty="0" smtClean="0">
                <a:latin typeface="Arial" panose="020B0604020202020204" pitchFamily="34" charset="0"/>
                <a:cs typeface="Arial" panose="020B0604020202020204" pitchFamily="34" charset="0"/>
              </a:rPr>
              <a:t>DESCRIPTION</a:t>
            </a:r>
          </a:p>
          <a:p>
            <a:pPr marL="0" indent="0">
              <a:buFont typeface="Arial" pitchFamily="34" charset="0"/>
              <a:buNone/>
            </a:pPr>
            <a:r>
              <a:rPr lang="en-ZA" sz="2000" dirty="0" smtClean="0">
                <a:latin typeface="Arial" panose="020B0604020202020204" pitchFamily="34" charset="0"/>
                <a:cs typeface="Arial" panose="020B0604020202020204" pitchFamily="34" charset="0"/>
              </a:rPr>
              <a:t>A chronic inflammatory disorder with reversible airways obstruction</a:t>
            </a:r>
          </a:p>
          <a:p>
            <a:endParaRPr lang="en-ZA" dirty="0" smtClean="0"/>
          </a:p>
          <a:p>
            <a:endParaRPr lang="en-ZA" dirty="0" smtClean="0"/>
          </a:p>
          <a:p>
            <a:endParaRPr lang="en-ZA"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4251" y="1107542"/>
            <a:ext cx="2413600" cy="1792641"/>
          </a:xfrm>
          <a:prstGeom prst="rect">
            <a:avLst/>
          </a:prstGeom>
        </p:spPr>
      </p:pic>
      <p:sp>
        <p:nvSpPr>
          <p:cNvPr id="7" name="Content Placeholder 1"/>
          <p:cNvSpPr txBox="1">
            <a:spLocks/>
          </p:cNvSpPr>
          <p:nvPr/>
        </p:nvSpPr>
        <p:spPr>
          <a:xfrm>
            <a:off x="251521" y="2492897"/>
            <a:ext cx="4320479" cy="3024336"/>
          </a:xfrm>
          <a:prstGeom prst="rect">
            <a:avLst/>
          </a:prstGeom>
          <a:ln>
            <a:solidFill>
              <a:schemeClr val="tx1"/>
            </a:solidFill>
          </a:ln>
        </p:spPr>
        <p:txBody>
          <a:bodyPr/>
          <a:lstStyle>
            <a:lvl1pPr marL="342900" indent="-342900" algn="l" defTabSz="914400" rtl="0" eaLnBrk="1" latinLnBrk="0" hangingPunct="1">
              <a:spcBef>
                <a:spcPts val="300"/>
              </a:spcBef>
              <a:spcAft>
                <a:spcPts val="30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300"/>
              </a:spcBef>
              <a:spcAft>
                <a:spcPts val="30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3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ZA" sz="2400" b="1" dirty="0"/>
              <a:t>CHANGES</a:t>
            </a:r>
          </a:p>
          <a:p>
            <a:r>
              <a:rPr lang="en-ZA" dirty="0"/>
              <a:t>Budesonide</a:t>
            </a:r>
            <a:r>
              <a:rPr lang="en-ZA" b="1" dirty="0"/>
              <a:t> </a:t>
            </a:r>
            <a:r>
              <a:rPr lang="en-ZA" b="1" dirty="0" smtClean="0">
                <a:solidFill>
                  <a:srgbClr val="00B050"/>
                </a:solidFill>
              </a:rPr>
              <a:t>ADDED</a:t>
            </a:r>
            <a:r>
              <a:rPr lang="en-ZA" dirty="0"/>
              <a:t> </a:t>
            </a:r>
            <a:r>
              <a:rPr lang="en-ZA" dirty="0" smtClean="0"/>
              <a:t>and </a:t>
            </a:r>
            <a:r>
              <a:rPr lang="en-ZA" dirty="0" err="1" smtClean="0"/>
              <a:t>Beclomethasone</a:t>
            </a:r>
            <a:r>
              <a:rPr lang="en-ZA" dirty="0" smtClean="0"/>
              <a:t> </a:t>
            </a:r>
            <a:r>
              <a:rPr lang="en-ZA" b="1" dirty="0" smtClean="0">
                <a:solidFill>
                  <a:srgbClr val="FF0000"/>
                </a:solidFill>
              </a:rPr>
              <a:t>REMOVED</a:t>
            </a:r>
          </a:p>
          <a:p>
            <a:pPr marL="0" indent="0">
              <a:buNone/>
            </a:pPr>
            <a:endParaRPr lang="en-ZA" dirty="0"/>
          </a:p>
          <a:p>
            <a:r>
              <a:rPr lang="en-ZA" dirty="0" smtClean="0"/>
              <a:t>Budesonide </a:t>
            </a:r>
            <a:r>
              <a:rPr lang="en-ZA" dirty="0"/>
              <a:t>contra-indicated in patients on </a:t>
            </a:r>
            <a:r>
              <a:rPr lang="en-ZA" dirty="0" smtClean="0"/>
              <a:t>PIs – these patients should be referred for </a:t>
            </a:r>
            <a:r>
              <a:rPr lang="en-ZA" dirty="0" err="1" smtClean="0"/>
              <a:t>beclomethasone</a:t>
            </a:r>
            <a:r>
              <a:rPr lang="en-ZA" dirty="0" smtClean="0"/>
              <a:t>.</a:t>
            </a:r>
            <a:endParaRPr lang="en-ZA" dirty="0"/>
          </a:p>
          <a:p>
            <a:endParaRPr lang="en-ZA" dirty="0"/>
          </a:p>
        </p:txBody>
      </p:sp>
      <p:sp>
        <p:nvSpPr>
          <p:cNvPr id="9" name="Content Placeholder 1"/>
          <p:cNvSpPr txBox="1">
            <a:spLocks/>
          </p:cNvSpPr>
          <p:nvPr/>
        </p:nvSpPr>
        <p:spPr>
          <a:xfrm>
            <a:off x="4716017" y="3068961"/>
            <a:ext cx="4241834" cy="2722240"/>
          </a:xfrm>
          <a:prstGeom prst="rect">
            <a:avLst/>
          </a:prstGeom>
          <a:ln>
            <a:solidFill>
              <a:schemeClr val="tx1"/>
            </a:solidFill>
          </a:ln>
        </p:spPr>
        <p:txBody>
          <a:bodyPr/>
          <a:lstStyle>
            <a:lvl1pPr marL="342900" indent="-342900" algn="l" defTabSz="914400" rtl="0" eaLnBrk="1" latinLnBrk="0" hangingPunct="1">
              <a:spcBef>
                <a:spcPts val="300"/>
              </a:spcBef>
              <a:spcAft>
                <a:spcPts val="30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300"/>
              </a:spcBef>
              <a:spcAft>
                <a:spcPts val="30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3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ZA" sz="2400" b="1" dirty="0"/>
              <a:t>REASON</a:t>
            </a:r>
          </a:p>
          <a:p>
            <a:r>
              <a:rPr lang="en-ZA" dirty="0"/>
              <a:t>Budesonide is as effective </a:t>
            </a:r>
            <a:r>
              <a:rPr lang="en-ZA" dirty="0" smtClean="0"/>
              <a:t>as and cheaper than </a:t>
            </a:r>
            <a:r>
              <a:rPr lang="en-ZA" dirty="0" err="1" smtClean="0"/>
              <a:t>beclomethasone</a:t>
            </a:r>
            <a:endParaRPr lang="en-ZA" dirty="0"/>
          </a:p>
          <a:p>
            <a:r>
              <a:rPr lang="en-ZA" dirty="0" smtClean="0"/>
              <a:t>Protease </a:t>
            </a:r>
            <a:r>
              <a:rPr lang="en-ZA" dirty="0"/>
              <a:t>inhibitors increase </a:t>
            </a:r>
            <a:r>
              <a:rPr lang="en-ZA" dirty="0" smtClean="0"/>
              <a:t>blood </a:t>
            </a:r>
            <a:r>
              <a:rPr lang="en-ZA" dirty="0"/>
              <a:t>concentrations of </a:t>
            </a:r>
            <a:r>
              <a:rPr lang="en-ZA" dirty="0" smtClean="0"/>
              <a:t>budesonide &amp; fluticasone - could </a:t>
            </a:r>
            <a:r>
              <a:rPr lang="en-ZA" dirty="0"/>
              <a:t>lead to Cushing’s </a:t>
            </a:r>
            <a:r>
              <a:rPr lang="en-ZA" dirty="0" smtClean="0"/>
              <a:t>syndrome</a:t>
            </a:r>
            <a:endParaRPr lang="en-ZA" dirty="0"/>
          </a:p>
          <a:p>
            <a:endParaRPr lang="en-ZA" dirty="0"/>
          </a:p>
          <a:p>
            <a:endParaRPr lang="en-ZA" dirty="0"/>
          </a:p>
          <a:p>
            <a:endParaRPr lang="en-ZA" dirty="0"/>
          </a:p>
          <a:p>
            <a:endParaRPr lang="en-ZA" dirty="0"/>
          </a:p>
          <a:p>
            <a:endParaRPr lang="en-Z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a:solidFill>
                  <a:schemeClr val="bg1"/>
                </a:solidFill>
                <a:latin typeface="Arial" pitchFamily="34" charset="0"/>
                <a:ea typeface="+mj-ea"/>
                <a:cs typeface="Arial" pitchFamily="34" charset="0"/>
              </a:rPr>
              <a:t>COPD</a:t>
            </a:r>
            <a:endParaRPr kumimoji="0" lang="en-GB" sz="2800" b="1" i="0" u="none" strike="noStrike" kern="1200" cap="none" spc="0" normalizeH="0" baseline="0" noProof="0" dirty="0" smtClean="0">
              <a:ln>
                <a:noFill/>
              </a:ln>
              <a:solidFill>
                <a:schemeClr val="bg1"/>
              </a:solidFill>
              <a:uLnTx/>
              <a:uFillTx/>
              <a:latin typeface="Arial" pitchFamily="34" charset="0"/>
              <a:ea typeface="+mj-ea"/>
              <a:cs typeface="Arial" pitchFamily="34" charset="0"/>
            </a:endParaRPr>
          </a:p>
        </p:txBody>
      </p:sp>
      <p:sp>
        <p:nvSpPr>
          <p:cNvPr id="5" name="Content Placeholder 1"/>
          <p:cNvSpPr txBox="1">
            <a:spLocks/>
          </p:cNvSpPr>
          <p:nvPr/>
        </p:nvSpPr>
        <p:spPr>
          <a:xfrm>
            <a:off x="107504" y="1196752"/>
            <a:ext cx="6624736" cy="1440160"/>
          </a:xfrm>
          <a:prstGeom prst="rect">
            <a:avLst/>
          </a:prstGeom>
          <a:ln>
            <a:solidFill>
              <a:schemeClr val="tx1"/>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ZA" sz="2400" b="1" dirty="0" smtClean="0">
                <a:latin typeface="Arial" panose="020B0604020202020204" pitchFamily="34" charset="0"/>
                <a:cs typeface="Arial" panose="020B0604020202020204" pitchFamily="34" charset="0"/>
              </a:rPr>
              <a:t>DESCRIPTION</a:t>
            </a:r>
          </a:p>
          <a:p>
            <a:pPr marL="0" indent="0">
              <a:buFont typeface="Arial" pitchFamily="34" charset="0"/>
              <a:buNone/>
            </a:pPr>
            <a:r>
              <a:rPr lang="en-ZA" sz="2000" dirty="0" smtClean="0">
                <a:latin typeface="Arial" panose="020B0604020202020204" pitchFamily="34" charset="0"/>
                <a:cs typeface="Arial" panose="020B0604020202020204" pitchFamily="34" charset="0"/>
              </a:rPr>
              <a:t>Chronic bronchitis and emphysema which are characterised by chronic cough ± sputum, dyspnoea or shortness of breath and wheezing</a:t>
            </a:r>
          </a:p>
          <a:p>
            <a:endParaRPr lang="en-ZA" dirty="0" smtClean="0"/>
          </a:p>
          <a:p>
            <a:endParaRPr lang="en-ZA"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2240" y="1196752"/>
            <a:ext cx="1875513" cy="1440160"/>
          </a:xfrm>
          <a:prstGeom prst="rect">
            <a:avLst/>
          </a:prstGeom>
        </p:spPr>
      </p:pic>
      <p:sp>
        <p:nvSpPr>
          <p:cNvPr id="7" name="Content Placeholder 1"/>
          <p:cNvSpPr txBox="1">
            <a:spLocks/>
          </p:cNvSpPr>
          <p:nvPr/>
        </p:nvSpPr>
        <p:spPr>
          <a:xfrm>
            <a:off x="107504" y="2780929"/>
            <a:ext cx="4824536" cy="2808311"/>
          </a:xfrm>
          <a:prstGeom prst="rect">
            <a:avLst/>
          </a:prstGeom>
          <a:ln>
            <a:solidFill>
              <a:schemeClr val="tx1"/>
            </a:solidFill>
          </a:ln>
        </p:spPr>
        <p:txBody>
          <a:bodyPr/>
          <a:lstStyle>
            <a:lvl1pPr marL="342900" indent="-342900" algn="l" defTabSz="914400" rtl="0" eaLnBrk="1" latinLnBrk="0" hangingPunct="1">
              <a:spcBef>
                <a:spcPts val="300"/>
              </a:spcBef>
              <a:spcAft>
                <a:spcPts val="30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300"/>
              </a:spcBef>
              <a:spcAft>
                <a:spcPts val="30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3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0"/>
              </a:spcAft>
              <a:buClrTx/>
              <a:buSzTx/>
              <a:buFont typeface="Arial" pitchFamily="34" charset="0"/>
              <a:buNone/>
              <a:tabLst/>
              <a:defRPr/>
            </a:pPr>
            <a:r>
              <a:rPr kumimoji="0" lang="en-ZA" sz="2400" b="1" i="0" u="none" strike="noStrike" kern="1200" cap="none" spc="0" normalizeH="0" baseline="0" noProof="0" dirty="0">
                <a:ln>
                  <a:noFill/>
                </a:ln>
                <a:solidFill>
                  <a:prstClr val="black"/>
                </a:solidFill>
                <a:effectLst/>
                <a:uLnTx/>
                <a:uFillTx/>
              </a:rPr>
              <a:t>CHANGES</a:t>
            </a:r>
          </a:p>
          <a:p>
            <a:pPr marL="112713" indent="-112713">
              <a:spcBef>
                <a:spcPts val="0"/>
              </a:spcBef>
              <a:defRPr/>
            </a:pPr>
            <a:r>
              <a:rPr lang="en-ZA" dirty="0" smtClean="0">
                <a:solidFill>
                  <a:prstClr val="black"/>
                </a:solidFill>
              </a:rPr>
              <a:t>Patients </a:t>
            </a:r>
            <a:r>
              <a:rPr lang="en-ZA" dirty="0">
                <a:solidFill>
                  <a:prstClr val="black"/>
                </a:solidFill>
              </a:rPr>
              <a:t>not controlled on salbutamol, </a:t>
            </a:r>
            <a:r>
              <a:rPr lang="en-ZA" dirty="0" smtClean="0">
                <a:solidFill>
                  <a:prstClr val="black"/>
                </a:solidFill>
              </a:rPr>
              <a:t>but </a:t>
            </a:r>
            <a:r>
              <a:rPr lang="en-ZA" dirty="0">
                <a:solidFill>
                  <a:prstClr val="black"/>
                </a:solidFill>
              </a:rPr>
              <a:t>&lt;</a:t>
            </a:r>
            <a:r>
              <a:rPr lang="en-ZA" dirty="0" smtClean="0">
                <a:solidFill>
                  <a:prstClr val="black"/>
                </a:solidFill>
              </a:rPr>
              <a:t>2 </a:t>
            </a:r>
            <a:r>
              <a:rPr lang="en-ZA" dirty="0">
                <a:solidFill>
                  <a:prstClr val="black"/>
                </a:solidFill>
              </a:rPr>
              <a:t>exacerbations per </a:t>
            </a:r>
            <a:r>
              <a:rPr lang="en-ZA" dirty="0" smtClean="0">
                <a:solidFill>
                  <a:prstClr val="black"/>
                </a:solidFill>
              </a:rPr>
              <a:t>year and COPD confirmed by spirometry: </a:t>
            </a:r>
            <a:r>
              <a:rPr lang="en-ZA" dirty="0" err="1" smtClean="0">
                <a:solidFill>
                  <a:prstClr val="black"/>
                </a:solidFill>
              </a:rPr>
              <a:t>Formoterol</a:t>
            </a:r>
            <a:r>
              <a:rPr lang="en-ZA" dirty="0" smtClean="0">
                <a:solidFill>
                  <a:prstClr val="black"/>
                </a:solidFill>
              </a:rPr>
              <a:t> (LABA without ICS) </a:t>
            </a:r>
            <a:r>
              <a:rPr lang="en-ZA" b="1" dirty="0" smtClean="0">
                <a:solidFill>
                  <a:srgbClr val="00B050"/>
                </a:solidFill>
              </a:rPr>
              <a:t>ADDED</a:t>
            </a:r>
          </a:p>
          <a:p>
            <a:pPr marL="112713" indent="-112713">
              <a:spcBef>
                <a:spcPts val="0"/>
              </a:spcBef>
              <a:defRPr/>
            </a:pPr>
            <a:r>
              <a:rPr lang="en-ZA" dirty="0" smtClean="0">
                <a:solidFill>
                  <a:prstClr val="black"/>
                </a:solidFill>
              </a:rPr>
              <a:t>All other COPD patients not controlled on salbutamol alone:  LABA+ICS combination inhaler </a:t>
            </a:r>
            <a:r>
              <a:rPr lang="en-ZA" b="1" dirty="0" smtClean="0">
                <a:solidFill>
                  <a:srgbClr val="FFC000"/>
                </a:solidFill>
              </a:rPr>
              <a:t>RETAINED</a:t>
            </a:r>
            <a:endParaRPr kumimoji="0" lang="en-ZA" b="1" i="0" u="none" strike="noStrike" kern="1200" cap="none" spc="0" normalizeH="0" baseline="0" noProof="0" dirty="0">
              <a:ln>
                <a:noFill/>
              </a:ln>
              <a:solidFill>
                <a:prstClr val="black"/>
              </a:solidFill>
              <a:effectLst/>
              <a:uLnTx/>
              <a:uFillTx/>
            </a:endParaRPr>
          </a:p>
          <a:p>
            <a:pPr marL="342900" marR="0" lvl="0" indent="-342900" algn="l" defTabSz="914400" rtl="0" eaLnBrk="1" fontAlgn="auto" latinLnBrk="0" hangingPunct="1">
              <a:lnSpc>
                <a:spcPct val="100000"/>
              </a:lnSpc>
              <a:spcBef>
                <a:spcPts val="300"/>
              </a:spcBef>
              <a:spcAft>
                <a:spcPts val="300"/>
              </a:spcAft>
              <a:buClrTx/>
              <a:buSzTx/>
              <a:buFont typeface="Arial" pitchFamily="34" charset="0"/>
              <a:buChar char="•"/>
              <a:tabLst/>
              <a:defRPr/>
            </a:pPr>
            <a:endPar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300"/>
              </a:spcBef>
              <a:spcAft>
                <a:spcPts val="300"/>
              </a:spcAft>
              <a:buClrTx/>
              <a:buSzTx/>
              <a:buFont typeface="Arial" pitchFamily="34" charset="0"/>
              <a:buChar char="•"/>
              <a:tabLst/>
              <a:defRPr/>
            </a:pPr>
            <a:endPar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300"/>
              </a:spcBef>
              <a:spcAft>
                <a:spcPts val="300"/>
              </a:spcAft>
              <a:buClrTx/>
              <a:buSzTx/>
              <a:buFont typeface="Arial" pitchFamily="34" charset="0"/>
              <a:buChar char="•"/>
              <a:tabLst/>
              <a:defRPr/>
            </a:pPr>
            <a:endPar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300"/>
              </a:spcBef>
              <a:spcAft>
                <a:spcPts val="300"/>
              </a:spcAft>
              <a:buClrTx/>
              <a:buSzTx/>
              <a:buFont typeface="Arial" pitchFamily="34" charset="0"/>
              <a:buChar char="•"/>
              <a:tabLst/>
              <a:defRPr/>
            </a:pPr>
            <a:endPar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300"/>
              </a:spcBef>
              <a:spcAft>
                <a:spcPts val="300"/>
              </a:spcAft>
              <a:buClrTx/>
              <a:buSzTx/>
              <a:buFont typeface="Arial" pitchFamily="34" charset="0"/>
              <a:buChar char="•"/>
              <a:tabLst/>
              <a:defRPr/>
            </a:pPr>
            <a:endPar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Content Placeholder 1"/>
          <p:cNvSpPr txBox="1">
            <a:spLocks/>
          </p:cNvSpPr>
          <p:nvPr/>
        </p:nvSpPr>
        <p:spPr>
          <a:xfrm>
            <a:off x="5076055" y="2780929"/>
            <a:ext cx="3881795" cy="2808311"/>
          </a:xfrm>
          <a:prstGeom prst="rect">
            <a:avLst/>
          </a:prstGeom>
          <a:ln>
            <a:solidFill>
              <a:schemeClr val="tx1"/>
            </a:solidFill>
          </a:ln>
        </p:spPr>
        <p:txBody>
          <a:bodyPr/>
          <a:lstStyle>
            <a:lvl1pPr marL="342900" indent="-342900" algn="l" defTabSz="914400" rtl="0" eaLnBrk="1" latinLnBrk="0" hangingPunct="1">
              <a:spcBef>
                <a:spcPts val="300"/>
              </a:spcBef>
              <a:spcAft>
                <a:spcPts val="30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300"/>
              </a:spcBef>
              <a:spcAft>
                <a:spcPts val="30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3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300"/>
              </a:spcAft>
              <a:buClrTx/>
              <a:buSzTx/>
              <a:buFont typeface="Arial" pitchFamily="34" charset="0"/>
              <a:buNone/>
              <a:tabLst/>
              <a:defRPr/>
            </a:pPr>
            <a:r>
              <a:rPr kumimoji="0" lang="en-ZA" sz="2400" b="1" i="0" u="none" strike="noStrike" kern="1200" cap="none" spc="0" normalizeH="0" baseline="0" noProof="0" dirty="0">
                <a:ln>
                  <a:noFill/>
                </a:ln>
                <a:solidFill>
                  <a:prstClr val="black"/>
                </a:solidFill>
                <a:effectLst/>
                <a:uLnTx/>
                <a:uFillTx/>
              </a:rPr>
              <a:t>REASON</a:t>
            </a:r>
          </a:p>
          <a:p>
            <a:pPr marL="0" marR="0" lvl="0" indent="0" algn="l" defTabSz="914400" rtl="0" eaLnBrk="1" fontAlgn="auto" latinLnBrk="0" hangingPunct="1">
              <a:lnSpc>
                <a:spcPct val="100000"/>
              </a:lnSpc>
              <a:spcBef>
                <a:spcPts val="300"/>
              </a:spcBef>
              <a:spcAft>
                <a:spcPts val="300"/>
              </a:spcAft>
              <a:buClrTx/>
              <a:buSzTx/>
              <a:buNone/>
              <a:tabLst/>
              <a:defRPr/>
            </a:pPr>
            <a:r>
              <a:rPr lang="en-US" dirty="0" smtClean="0">
                <a:solidFill>
                  <a:prstClr val="black"/>
                </a:solidFill>
              </a:rPr>
              <a:t>In asthma the </a:t>
            </a:r>
            <a:r>
              <a:rPr lang="en-US" baseline="0" dirty="0" smtClean="0">
                <a:solidFill>
                  <a:prstClr val="black"/>
                </a:solidFill>
              </a:rPr>
              <a:t>risks</a:t>
            </a:r>
            <a:r>
              <a:rPr lang="en-US" dirty="0" smtClean="0">
                <a:solidFill>
                  <a:prstClr val="black"/>
                </a:solidFill>
              </a:rPr>
              <a:t> of LABA alone without ICS is associated with increased mortality.</a:t>
            </a:r>
          </a:p>
          <a:p>
            <a:pPr marL="0" marR="0" lvl="0" indent="0" algn="l" defTabSz="914400" rtl="0" eaLnBrk="1" fontAlgn="auto" latinLnBrk="0" hangingPunct="1">
              <a:lnSpc>
                <a:spcPct val="100000"/>
              </a:lnSpc>
              <a:spcBef>
                <a:spcPts val="300"/>
              </a:spcBef>
              <a:spcAft>
                <a:spcPts val="300"/>
              </a:spcAft>
              <a:buClrTx/>
              <a:buSzTx/>
              <a:buNone/>
              <a:tabLst/>
              <a:defRPr/>
            </a:pPr>
            <a:r>
              <a:rPr lang="en-US" dirty="0" smtClean="0">
                <a:solidFill>
                  <a:prstClr val="black"/>
                </a:solidFill>
              </a:rPr>
              <a:t>LABA alone must not be used unless the diagnosis of COPD has been confirmed by spirometry. </a:t>
            </a:r>
          </a:p>
          <a:p>
            <a:pPr marL="0" marR="0" lvl="0" indent="0" algn="l" defTabSz="914400" rtl="0" eaLnBrk="1" fontAlgn="auto" latinLnBrk="0" hangingPunct="1">
              <a:lnSpc>
                <a:spcPct val="100000"/>
              </a:lnSpc>
              <a:spcBef>
                <a:spcPts val="300"/>
              </a:spcBef>
              <a:spcAft>
                <a:spcPts val="300"/>
              </a:spcAft>
              <a:buClrTx/>
              <a:buSzTx/>
              <a:buNone/>
              <a:tabLst/>
              <a:defRPr/>
            </a:pPr>
            <a:endParaRPr lang="en-US" sz="1800" dirty="0">
              <a:solidFill>
                <a:prstClr val="black"/>
              </a:solidFill>
            </a:endParaRPr>
          </a:p>
          <a:p>
            <a:pPr marL="0" marR="0" lvl="0" indent="0" algn="l" defTabSz="914400" rtl="0" eaLnBrk="1" fontAlgn="auto" latinLnBrk="0" hangingPunct="1">
              <a:lnSpc>
                <a:spcPct val="100000"/>
              </a:lnSpc>
              <a:spcBef>
                <a:spcPts val="300"/>
              </a:spcBef>
              <a:spcAft>
                <a:spcPts val="300"/>
              </a:spcAft>
              <a:buClrTx/>
              <a:buSz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4" name="Rectangle 2"/>
          <p:cNvSpPr txBox="1">
            <a:spLocks noChangeArrowheads="1"/>
          </p:cNvSpPr>
          <p:nvPr/>
        </p:nvSpPr>
        <p:spPr>
          <a:xfrm>
            <a:off x="579494" y="-257381"/>
            <a:ext cx="5562600"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Acute bronchitis</a:t>
            </a:r>
            <a:endParaRPr kumimoji="0" lang="en-GB" sz="2800" b="1" i="0" u="none" strike="noStrike" kern="1200" cap="none" spc="0" normalizeH="0" baseline="0" noProof="0" dirty="0" smtClean="0">
              <a:ln>
                <a:noFill/>
              </a:ln>
              <a:solidFill>
                <a:schemeClr val="bg1"/>
              </a:solidFill>
              <a:uLnTx/>
              <a:uFillTx/>
              <a:latin typeface="Arial" pitchFamily="34" charset="0"/>
              <a:ea typeface="+mj-ea"/>
              <a:cs typeface="Arial" pitchFamily="34" charset="0"/>
            </a:endParaRPr>
          </a:p>
        </p:txBody>
      </p:sp>
      <p:sp>
        <p:nvSpPr>
          <p:cNvPr id="5" name="Content Placeholder 1"/>
          <p:cNvSpPr txBox="1">
            <a:spLocks/>
          </p:cNvSpPr>
          <p:nvPr/>
        </p:nvSpPr>
        <p:spPr>
          <a:xfrm>
            <a:off x="251521" y="1316515"/>
            <a:ext cx="6192688" cy="1608429"/>
          </a:xfrm>
          <a:prstGeom prst="rect">
            <a:avLst/>
          </a:prstGeom>
          <a:ln>
            <a:solidFill>
              <a:schemeClr val="tx1"/>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ZA" sz="2400" b="1" dirty="0" smtClean="0">
                <a:latin typeface="Arial" panose="020B0604020202020204" pitchFamily="34" charset="0"/>
                <a:cs typeface="Arial" panose="020B0604020202020204" pitchFamily="34" charset="0"/>
              </a:rPr>
              <a:t>DESCRIPTION</a:t>
            </a:r>
          </a:p>
          <a:p>
            <a:pPr marL="0" indent="0" algn="just">
              <a:spcBef>
                <a:spcPts val="0"/>
              </a:spcBef>
              <a:buFont typeface="Arial" pitchFamily="34" charset="0"/>
              <a:buNone/>
            </a:pPr>
            <a:r>
              <a:rPr lang="en-GB" sz="2000" dirty="0" smtClean="0">
                <a:solidFill>
                  <a:srgbClr val="000000"/>
                </a:solidFill>
                <a:latin typeface="Arial" panose="020B0604020202020204" pitchFamily="34" charset="0"/>
                <a:ea typeface="Times New Roman"/>
                <a:cs typeface="Arial" panose="020B0604020202020204" pitchFamily="34" charset="0"/>
              </a:rPr>
              <a:t>Acute airways infections, mostly of viral origin, accompanied by cough and sputum production, in patients with otherwise healthy lungs</a:t>
            </a:r>
            <a:endParaRPr lang="en-ZA" sz="2000" dirty="0" smtClean="0">
              <a:latin typeface="Arial" panose="020B0604020202020204" pitchFamily="34" charset="0"/>
              <a:ea typeface="Times New Roman"/>
              <a:cs typeface="Arial" panose="020B0604020202020204" pitchFamily="34" charset="0"/>
            </a:endParaRPr>
          </a:p>
          <a:p>
            <a:endParaRPr lang="en-ZA" dirty="0" smtClean="0"/>
          </a:p>
          <a:p>
            <a:endParaRPr lang="en-ZA" dirty="0" smtClean="0"/>
          </a:p>
          <a:p>
            <a:endParaRPr lang="en-ZA"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1316515"/>
            <a:ext cx="1432823" cy="1798505"/>
          </a:xfrm>
          <a:prstGeom prst="rect">
            <a:avLst/>
          </a:prstGeom>
        </p:spPr>
      </p:pic>
      <p:sp>
        <p:nvSpPr>
          <p:cNvPr id="7" name="Content Placeholder 1"/>
          <p:cNvSpPr txBox="1">
            <a:spLocks/>
          </p:cNvSpPr>
          <p:nvPr/>
        </p:nvSpPr>
        <p:spPr>
          <a:xfrm>
            <a:off x="251521" y="3284984"/>
            <a:ext cx="3312367" cy="1995239"/>
          </a:xfrm>
          <a:prstGeom prst="rect">
            <a:avLst/>
          </a:prstGeom>
          <a:ln>
            <a:solidFill>
              <a:schemeClr val="tx1"/>
            </a:solidFill>
          </a:ln>
        </p:spPr>
        <p:txBody>
          <a:bodyPr/>
          <a:lstStyle>
            <a:lvl1pPr marL="342900" indent="-342900" algn="l" defTabSz="914400" rtl="0" eaLnBrk="1" latinLnBrk="0" hangingPunct="1">
              <a:spcBef>
                <a:spcPts val="300"/>
              </a:spcBef>
              <a:spcAft>
                <a:spcPts val="30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300"/>
              </a:spcBef>
              <a:spcAft>
                <a:spcPts val="30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3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300"/>
              </a:spcAft>
              <a:buClrTx/>
              <a:buSzTx/>
              <a:buFont typeface="Arial" pitchFamily="34" charset="0"/>
              <a:buNone/>
              <a:tabLst/>
              <a:defRPr/>
            </a:pPr>
            <a:r>
              <a:rPr kumimoji="0" lang="en-ZA" sz="2400" b="1" i="0" u="none" strike="noStrike" kern="1200" cap="none" spc="0" normalizeH="0" baseline="0" noProof="0" dirty="0">
                <a:ln>
                  <a:noFill/>
                </a:ln>
                <a:solidFill>
                  <a:prstClr val="black"/>
                </a:solidFill>
                <a:effectLst/>
                <a:uLnTx/>
                <a:uFillTx/>
              </a:rPr>
              <a:t>CHANGES</a:t>
            </a:r>
          </a:p>
          <a:p>
            <a:pPr marL="0" marR="0" lvl="0" indent="0" algn="l" defTabSz="914400" rtl="0" eaLnBrk="1" fontAlgn="auto" latinLnBrk="0" hangingPunct="1">
              <a:lnSpc>
                <a:spcPct val="100000"/>
              </a:lnSpc>
              <a:spcBef>
                <a:spcPts val="300"/>
              </a:spcBef>
              <a:spcAft>
                <a:spcPts val="300"/>
              </a:spcAft>
              <a:buClrTx/>
              <a:buSzTx/>
              <a:buNone/>
              <a:tabLst/>
              <a:defRPr/>
            </a:pPr>
            <a:r>
              <a:rPr kumimoji="0" lang="en-ZA" b="0" i="0" u="none" strike="noStrike" kern="1200" cap="none" spc="0" normalizeH="0" baseline="0" noProof="0" dirty="0" smtClean="0">
                <a:ln>
                  <a:noFill/>
                </a:ln>
                <a:solidFill>
                  <a:prstClr val="black"/>
                </a:solidFill>
                <a:effectLst/>
                <a:uLnTx/>
                <a:uFillTx/>
              </a:rPr>
              <a:t>Antibiotic</a:t>
            </a:r>
            <a:r>
              <a:rPr kumimoji="0" lang="en-ZA" b="0" i="0" u="none" strike="noStrike" kern="1200" cap="none" spc="0" normalizeH="0" noProof="0" dirty="0" smtClean="0">
                <a:ln>
                  <a:noFill/>
                </a:ln>
                <a:solidFill>
                  <a:prstClr val="black"/>
                </a:solidFill>
                <a:effectLst/>
                <a:uLnTx/>
                <a:uFillTx/>
              </a:rPr>
              <a:t> treatment </a:t>
            </a:r>
            <a:r>
              <a:rPr kumimoji="0" lang="en-ZA" b="1" i="0" u="none" strike="noStrike" kern="1200" cap="none" spc="0" normalizeH="0" baseline="0" noProof="0" dirty="0" smtClean="0">
                <a:ln>
                  <a:noFill/>
                </a:ln>
                <a:solidFill>
                  <a:srgbClr val="FF0000"/>
                </a:solidFill>
                <a:effectLst/>
                <a:uLnTx/>
                <a:uFillTx/>
              </a:rPr>
              <a:t>REMOVED</a:t>
            </a:r>
            <a:endParaRPr kumimoji="0" lang="en-ZA" b="1" i="0" u="none" strike="noStrike" kern="1200" cap="none" spc="0" normalizeH="0" baseline="0" noProof="0" dirty="0">
              <a:ln>
                <a:noFill/>
              </a:ln>
              <a:solidFill>
                <a:prstClr val="black"/>
              </a:solidFill>
              <a:effectLst/>
              <a:uLnTx/>
              <a:uFillTx/>
            </a:endParaRPr>
          </a:p>
          <a:p>
            <a:pPr marL="342900" marR="0" lvl="0" indent="-342900" algn="l" defTabSz="914400" rtl="0" eaLnBrk="1" fontAlgn="auto" latinLnBrk="0" hangingPunct="1">
              <a:lnSpc>
                <a:spcPct val="100000"/>
              </a:lnSpc>
              <a:spcBef>
                <a:spcPts val="300"/>
              </a:spcBef>
              <a:spcAft>
                <a:spcPts val="300"/>
              </a:spcAft>
              <a:buClrTx/>
              <a:buSzTx/>
              <a:buFont typeface="Arial" pitchFamily="34" charset="0"/>
              <a:buChar char="•"/>
              <a:tabLst/>
              <a:defRPr/>
            </a:pPr>
            <a:endPar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300"/>
              </a:spcBef>
              <a:spcAft>
                <a:spcPts val="300"/>
              </a:spcAft>
              <a:buClrTx/>
              <a:buSzTx/>
              <a:buFont typeface="Arial" pitchFamily="34" charset="0"/>
              <a:buChar char="•"/>
              <a:tabLst/>
              <a:defRPr/>
            </a:pPr>
            <a:endPar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300"/>
              </a:spcBef>
              <a:spcAft>
                <a:spcPts val="300"/>
              </a:spcAft>
              <a:buClrTx/>
              <a:buSzTx/>
              <a:buFont typeface="Arial" pitchFamily="34" charset="0"/>
              <a:buChar char="•"/>
              <a:tabLst/>
              <a:defRPr/>
            </a:pPr>
            <a:endPar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300"/>
              </a:spcBef>
              <a:spcAft>
                <a:spcPts val="300"/>
              </a:spcAft>
              <a:buClrTx/>
              <a:buSzTx/>
              <a:buFont typeface="Arial" pitchFamily="34" charset="0"/>
              <a:buChar char="•"/>
              <a:tabLst/>
              <a:defRPr/>
            </a:pPr>
            <a:endPar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Content Placeholder 1"/>
          <p:cNvSpPr txBox="1">
            <a:spLocks/>
          </p:cNvSpPr>
          <p:nvPr/>
        </p:nvSpPr>
        <p:spPr>
          <a:xfrm>
            <a:off x="3779912" y="3298113"/>
            <a:ext cx="4752528" cy="1968980"/>
          </a:xfrm>
          <a:prstGeom prst="rect">
            <a:avLst/>
          </a:prstGeom>
          <a:ln>
            <a:solidFill>
              <a:schemeClr val="tx1"/>
            </a:solidFill>
          </a:ln>
        </p:spPr>
        <p:txBody>
          <a:bodyPr/>
          <a:lstStyle>
            <a:lvl1pPr marL="342900" indent="-342900" algn="l" defTabSz="914400" rtl="0" eaLnBrk="1" latinLnBrk="0" hangingPunct="1">
              <a:spcBef>
                <a:spcPts val="300"/>
              </a:spcBef>
              <a:spcAft>
                <a:spcPts val="30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300"/>
              </a:spcBef>
              <a:spcAft>
                <a:spcPts val="30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3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300"/>
              </a:spcAft>
              <a:buClrTx/>
              <a:buSzTx/>
              <a:buFont typeface="Arial" pitchFamily="34" charset="0"/>
              <a:buNone/>
              <a:tabLst/>
              <a:defRPr/>
            </a:pPr>
            <a:r>
              <a:rPr kumimoji="0" lang="en-ZA" sz="2400" b="1" i="0" u="none" strike="noStrike" kern="1200" cap="none" spc="0" normalizeH="0" baseline="0" noProof="0" dirty="0">
                <a:ln>
                  <a:noFill/>
                </a:ln>
                <a:solidFill>
                  <a:prstClr val="black"/>
                </a:solidFill>
                <a:effectLst/>
                <a:uLnTx/>
                <a:uFillTx/>
              </a:rPr>
              <a:t>REASON</a:t>
            </a:r>
          </a:p>
          <a:p>
            <a:pPr marL="0" marR="0" lvl="0" indent="0" algn="l" defTabSz="914400" rtl="0" eaLnBrk="1" fontAlgn="auto" latinLnBrk="0" hangingPunct="1">
              <a:lnSpc>
                <a:spcPct val="100000"/>
              </a:lnSpc>
              <a:spcBef>
                <a:spcPts val="300"/>
              </a:spcBef>
              <a:spcAft>
                <a:spcPts val="300"/>
              </a:spcAft>
              <a:buClrTx/>
              <a:buSzTx/>
              <a:buNone/>
              <a:tabLst/>
              <a:defRPr/>
            </a:pPr>
            <a:r>
              <a:rPr lang="en-US" noProof="0" dirty="0">
                <a:solidFill>
                  <a:prstClr val="black"/>
                </a:solidFill>
              </a:rPr>
              <a:t>A</a:t>
            </a:r>
            <a:r>
              <a:rPr kumimoji="0" lang="en-US" b="0" i="0" u="none" strike="noStrike" kern="1200" cap="none" spc="0" normalizeH="0" baseline="0" noProof="0" dirty="0" smtClean="0">
                <a:ln>
                  <a:noFill/>
                </a:ln>
                <a:solidFill>
                  <a:prstClr val="black"/>
                </a:solidFill>
                <a:effectLst/>
                <a:uLnTx/>
                <a:uFillTx/>
              </a:rPr>
              <a:t>ntibiotics do not improve cure rates, even in HIV-infected patients</a:t>
            </a:r>
            <a:endParaRPr kumimoji="0" lang="en-ZA" b="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300"/>
              </a:spcBef>
              <a:spcAft>
                <a:spcPts val="300"/>
              </a:spcAft>
              <a:buClrTx/>
              <a:buSzTx/>
              <a:buNone/>
              <a:tabLst/>
              <a:defRPr/>
            </a:pPr>
            <a:endPar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300"/>
              </a:spcBef>
              <a:spcAft>
                <a:spcPts val="300"/>
              </a:spcAft>
              <a:buClrTx/>
              <a:buSzTx/>
              <a:buFont typeface="Arial" pitchFamily="34" charset="0"/>
              <a:buChar char="•"/>
              <a:tabLst/>
              <a:defRPr/>
            </a:pPr>
            <a:endPar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6</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4" name="Rectangle 2"/>
          <p:cNvSpPr txBox="1">
            <a:spLocks noChangeArrowheads="1"/>
          </p:cNvSpPr>
          <p:nvPr/>
        </p:nvSpPr>
        <p:spPr>
          <a:xfrm>
            <a:off x="323528" y="-236044"/>
            <a:ext cx="5562600"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Pneumonia in children</a:t>
            </a:r>
            <a:endParaRPr kumimoji="0" lang="en-GB" sz="2800" b="1" i="0" u="none" strike="noStrike" kern="1200" cap="none" spc="0" normalizeH="0" baseline="0" noProof="0" dirty="0" smtClean="0">
              <a:ln>
                <a:noFill/>
              </a:ln>
              <a:solidFill>
                <a:schemeClr val="bg1"/>
              </a:solidFill>
              <a:uLnTx/>
              <a:uFillTx/>
              <a:latin typeface="Arial" pitchFamily="34" charset="0"/>
              <a:ea typeface="+mj-ea"/>
              <a:cs typeface="Arial" pitchFamily="34" charset="0"/>
            </a:endParaRPr>
          </a:p>
        </p:txBody>
      </p:sp>
      <p:sp>
        <p:nvSpPr>
          <p:cNvPr id="5" name="Content Placeholder 1"/>
          <p:cNvSpPr txBox="1">
            <a:spLocks/>
          </p:cNvSpPr>
          <p:nvPr/>
        </p:nvSpPr>
        <p:spPr>
          <a:xfrm>
            <a:off x="323528" y="1556792"/>
            <a:ext cx="5987008" cy="1298767"/>
          </a:xfrm>
          <a:prstGeom prst="rect">
            <a:avLst/>
          </a:prstGeom>
          <a:ln>
            <a:solidFill>
              <a:schemeClr val="tx1"/>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ZA" sz="2400" b="1" dirty="0" smtClean="0">
                <a:latin typeface="Arial" panose="020B0604020202020204" pitchFamily="34" charset="0"/>
                <a:cs typeface="Arial" panose="020B0604020202020204" pitchFamily="34" charset="0"/>
              </a:rPr>
              <a:t>DESCRIPTION</a:t>
            </a:r>
          </a:p>
          <a:p>
            <a:pPr marL="0" indent="0" algn="just">
              <a:spcBef>
                <a:spcPts val="0"/>
              </a:spcBef>
              <a:buFont typeface="Arial" pitchFamily="34" charset="0"/>
              <a:buNone/>
            </a:pPr>
            <a:r>
              <a:rPr lang="en-GB" sz="2000" spc="-10" dirty="0" smtClean="0">
                <a:latin typeface="Arial" panose="020B0604020202020204" pitchFamily="34" charset="0"/>
                <a:ea typeface="Times New Roman"/>
                <a:cs typeface="Arial" panose="020B0604020202020204" pitchFamily="34" charset="0"/>
              </a:rPr>
              <a:t>Acute infection of the lung parenchyma, usually caused by bacteria</a:t>
            </a:r>
            <a:endParaRPr lang="en-ZA" sz="2000" dirty="0" smtClean="0">
              <a:latin typeface="Arial" panose="020B0604020202020204" pitchFamily="34" charset="0"/>
              <a:cs typeface="Arial" panose="020B0604020202020204" pitchFamily="34" charset="0"/>
            </a:endParaRPr>
          </a:p>
          <a:p>
            <a:endParaRPr lang="en-ZA" dirty="0" smtClean="0"/>
          </a:p>
          <a:p>
            <a:endParaRPr lang="en-ZA"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0113" y="1305326"/>
            <a:ext cx="2392368" cy="1716044"/>
          </a:xfrm>
          <a:prstGeom prst="rect">
            <a:avLst/>
          </a:prstGeom>
        </p:spPr>
      </p:pic>
      <p:sp>
        <p:nvSpPr>
          <p:cNvPr id="7" name="Content Placeholder 1"/>
          <p:cNvSpPr txBox="1">
            <a:spLocks/>
          </p:cNvSpPr>
          <p:nvPr/>
        </p:nvSpPr>
        <p:spPr>
          <a:xfrm>
            <a:off x="457201" y="3202279"/>
            <a:ext cx="3466727" cy="2026921"/>
          </a:xfrm>
          <a:prstGeom prst="rect">
            <a:avLst/>
          </a:prstGeom>
          <a:ln>
            <a:solidFill>
              <a:schemeClr val="tx1"/>
            </a:solidFill>
          </a:ln>
        </p:spPr>
        <p:txBody>
          <a:bodyPr/>
          <a:lstStyle>
            <a:lvl1pPr marL="342900" indent="-342900" algn="l" defTabSz="914400" rtl="0" eaLnBrk="1" latinLnBrk="0" hangingPunct="1">
              <a:spcBef>
                <a:spcPts val="300"/>
              </a:spcBef>
              <a:spcAft>
                <a:spcPts val="30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300"/>
              </a:spcBef>
              <a:spcAft>
                <a:spcPts val="30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3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300"/>
              </a:spcAft>
              <a:buClrTx/>
              <a:buSzTx/>
              <a:buFont typeface="Arial" pitchFamily="34" charset="0"/>
              <a:buNone/>
              <a:tabLst/>
              <a:defRPr/>
            </a:pPr>
            <a:r>
              <a:rPr kumimoji="0" lang="en-ZA" sz="2400" b="1" i="0" u="none" strike="noStrike" kern="1200" cap="none" spc="0" normalizeH="0" baseline="0" noProof="0" dirty="0">
                <a:ln>
                  <a:noFill/>
                </a:ln>
                <a:solidFill>
                  <a:prstClr val="black"/>
                </a:solidFill>
                <a:effectLst/>
                <a:uLnTx/>
                <a:uFillTx/>
              </a:rPr>
              <a:t>CHANGES</a:t>
            </a:r>
          </a:p>
          <a:p>
            <a:pPr marL="0" marR="0" lvl="0" indent="0" algn="just" defTabSz="914400" rtl="0" eaLnBrk="1" fontAlgn="auto" latinLnBrk="0" hangingPunct="1">
              <a:lnSpc>
                <a:spcPct val="100000"/>
              </a:lnSpc>
              <a:spcBef>
                <a:spcPts val="300"/>
              </a:spcBef>
              <a:spcAft>
                <a:spcPts val="300"/>
              </a:spcAft>
              <a:buClrTx/>
              <a:buSzTx/>
              <a:buNone/>
              <a:tabLst/>
              <a:defRPr/>
            </a:pPr>
            <a:r>
              <a:rPr kumimoji="0" lang="en-ZA" b="0" i="0" u="none" strike="noStrike" kern="1200" cap="none" spc="0" normalizeH="0" baseline="0" noProof="0" dirty="0">
                <a:ln>
                  <a:noFill/>
                </a:ln>
                <a:solidFill>
                  <a:prstClr val="black"/>
                </a:solidFill>
                <a:effectLst/>
                <a:uLnTx/>
                <a:uFillTx/>
              </a:rPr>
              <a:t>Amoxicillin dose </a:t>
            </a:r>
            <a:endParaRPr kumimoji="0" lang="en-ZA" b="0" i="0" u="none" strike="noStrike" kern="1200" cap="none" spc="0" normalizeH="0" baseline="0" noProof="0" dirty="0" smtClean="0">
              <a:ln>
                <a:noFill/>
              </a:ln>
              <a:solidFill>
                <a:prstClr val="black"/>
              </a:solidFill>
              <a:effectLst/>
              <a:uLnTx/>
              <a:uFillTx/>
            </a:endParaRPr>
          </a:p>
          <a:p>
            <a:pPr marL="0" marR="0" lvl="0" indent="0" algn="just" defTabSz="914400" rtl="0" eaLnBrk="1" fontAlgn="auto" latinLnBrk="0" hangingPunct="1">
              <a:lnSpc>
                <a:spcPct val="100000"/>
              </a:lnSpc>
              <a:spcBef>
                <a:spcPts val="300"/>
              </a:spcBef>
              <a:spcAft>
                <a:spcPts val="300"/>
              </a:spcAft>
              <a:buClrTx/>
              <a:buSzTx/>
              <a:buNone/>
              <a:tabLst/>
              <a:defRPr/>
            </a:pPr>
            <a:r>
              <a:rPr kumimoji="0" lang="en-ZA" b="1" i="0" u="none" strike="noStrike" kern="1200" cap="none" spc="0" normalizeH="0" baseline="0" noProof="0" dirty="0" smtClean="0">
                <a:ln>
                  <a:noFill/>
                </a:ln>
                <a:solidFill>
                  <a:srgbClr val="FFC000"/>
                </a:solidFill>
                <a:effectLst/>
                <a:uLnTx/>
                <a:uFillTx/>
              </a:rPr>
              <a:t>AMENDED </a:t>
            </a:r>
          </a:p>
          <a:p>
            <a:pPr marL="0" marR="0" lvl="0" indent="0" algn="just" defTabSz="914400" rtl="0" eaLnBrk="1" fontAlgn="auto" latinLnBrk="0" hangingPunct="1">
              <a:lnSpc>
                <a:spcPct val="100000"/>
              </a:lnSpc>
              <a:spcBef>
                <a:spcPts val="300"/>
              </a:spcBef>
              <a:spcAft>
                <a:spcPts val="300"/>
              </a:spcAft>
              <a:buClrTx/>
              <a:buSzTx/>
              <a:buNone/>
              <a:tabLst/>
              <a:defRPr/>
            </a:pPr>
            <a:r>
              <a:rPr kumimoji="0" lang="en-ZA" b="0" i="0" u="none" strike="noStrike" kern="1200" cap="none" spc="0" normalizeH="0" baseline="0" noProof="0" dirty="0" smtClean="0">
                <a:ln>
                  <a:noFill/>
                </a:ln>
                <a:solidFill>
                  <a:prstClr val="black"/>
                </a:solidFill>
                <a:effectLst/>
                <a:uLnTx/>
                <a:uFillTx/>
              </a:rPr>
              <a:t>from  </a:t>
            </a:r>
            <a:r>
              <a:rPr kumimoji="0" lang="en-ZA" b="0" i="0" u="none" strike="noStrike" kern="1200" cap="none" spc="0" normalizeH="0" baseline="0" noProof="0" dirty="0">
                <a:ln>
                  <a:noFill/>
                </a:ln>
                <a:solidFill>
                  <a:prstClr val="black"/>
                </a:solidFill>
                <a:effectLst/>
                <a:uLnTx/>
                <a:uFillTx/>
              </a:rPr>
              <a:t>8 hourly to 12 </a:t>
            </a:r>
            <a:r>
              <a:rPr kumimoji="0" lang="en-ZA" b="0" i="0" u="none" strike="noStrike" kern="1200" cap="none" spc="0" normalizeH="0" baseline="0" noProof="0" dirty="0" smtClean="0">
                <a:ln>
                  <a:noFill/>
                </a:ln>
                <a:solidFill>
                  <a:prstClr val="black"/>
                </a:solidFill>
                <a:effectLst/>
                <a:uLnTx/>
                <a:uFillTx/>
              </a:rPr>
              <a:t>hourly </a:t>
            </a:r>
            <a:endParaRPr kumimoji="0" lang="en-ZA" b="0" i="0" u="none" strike="noStrike" kern="1200" cap="none" spc="0" normalizeH="0" baseline="0" noProof="0" dirty="0">
              <a:ln>
                <a:noFill/>
              </a:ln>
              <a:solidFill>
                <a:prstClr val="black"/>
              </a:solidFill>
              <a:effectLst/>
              <a:uLnTx/>
              <a:uFillTx/>
            </a:endParaRPr>
          </a:p>
          <a:p>
            <a:pPr marL="342900" marR="0" lvl="0" indent="-342900" algn="l" defTabSz="914400" rtl="0" eaLnBrk="1" fontAlgn="auto" latinLnBrk="0" hangingPunct="1">
              <a:lnSpc>
                <a:spcPct val="100000"/>
              </a:lnSpc>
              <a:spcBef>
                <a:spcPts val="300"/>
              </a:spcBef>
              <a:spcAft>
                <a:spcPts val="300"/>
              </a:spcAft>
              <a:buClrTx/>
              <a:buSzTx/>
              <a:buFont typeface="Arial" pitchFamily="34" charset="0"/>
              <a:buChar char="•"/>
              <a:tabLst/>
              <a:defRPr/>
            </a:pPr>
            <a:endPar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300"/>
              </a:spcBef>
              <a:spcAft>
                <a:spcPts val="300"/>
              </a:spcAft>
              <a:buClrTx/>
              <a:buSzTx/>
              <a:buFont typeface="Arial" pitchFamily="34" charset="0"/>
              <a:buChar char="•"/>
              <a:tabLst/>
              <a:defRPr/>
            </a:pPr>
            <a:endPar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300"/>
              </a:spcBef>
              <a:spcAft>
                <a:spcPts val="300"/>
              </a:spcAft>
              <a:buClrTx/>
              <a:buSzTx/>
              <a:buFont typeface="Arial" pitchFamily="34" charset="0"/>
              <a:buChar char="•"/>
              <a:tabLst/>
              <a:defRPr/>
            </a:pPr>
            <a:endPar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300"/>
              </a:spcBef>
              <a:spcAft>
                <a:spcPts val="300"/>
              </a:spcAft>
              <a:buClrTx/>
              <a:buSzTx/>
              <a:buFont typeface="Arial" pitchFamily="34" charset="0"/>
              <a:buChar char="•"/>
              <a:tabLst/>
              <a:defRPr/>
            </a:pPr>
            <a:endPar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Content Placeholder 1"/>
          <p:cNvSpPr txBox="1">
            <a:spLocks/>
          </p:cNvSpPr>
          <p:nvPr/>
        </p:nvSpPr>
        <p:spPr>
          <a:xfrm>
            <a:off x="4355976" y="3202279"/>
            <a:ext cx="4601875" cy="2026921"/>
          </a:xfrm>
          <a:prstGeom prst="rect">
            <a:avLst/>
          </a:prstGeom>
          <a:ln>
            <a:solidFill>
              <a:schemeClr val="tx1"/>
            </a:solidFill>
          </a:ln>
        </p:spPr>
        <p:txBody>
          <a:bodyPr/>
          <a:lstStyle>
            <a:lvl1pPr marL="342900" indent="-342900" algn="l" defTabSz="914400" rtl="0" eaLnBrk="1" latinLnBrk="0" hangingPunct="1">
              <a:spcBef>
                <a:spcPts val="300"/>
              </a:spcBef>
              <a:spcAft>
                <a:spcPts val="30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300"/>
              </a:spcBef>
              <a:spcAft>
                <a:spcPts val="30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3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300"/>
              </a:spcAft>
              <a:buClrTx/>
              <a:buSzTx/>
              <a:buFont typeface="Arial" pitchFamily="34" charset="0"/>
              <a:buNone/>
              <a:tabLst/>
              <a:defRPr/>
            </a:pPr>
            <a:r>
              <a:rPr kumimoji="0" lang="en-ZA" sz="2400" b="1" i="0" u="none" strike="noStrike" kern="1200" cap="none" spc="0" normalizeH="0" baseline="0" noProof="0" dirty="0">
                <a:ln>
                  <a:noFill/>
                </a:ln>
                <a:solidFill>
                  <a:prstClr val="black"/>
                </a:solidFill>
                <a:effectLst/>
                <a:uLnTx/>
                <a:uFillTx/>
              </a:rPr>
              <a:t>REASON</a:t>
            </a:r>
          </a:p>
          <a:p>
            <a:pPr marL="0" marR="0" lvl="0" indent="0" algn="l" defTabSz="914400" rtl="0" eaLnBrk="1" fontAlgn="auto" latinLnBrk="0" hangingPunct="1">
              <a:lnSpc>
                <a:spcPct val="100000"/>
              </a:lnSpc>
              <a:spcBef>
                <a:spcPts val="300"/>
              </a:spcBef>
              <a:spcAft>
                <a:spcPts val="300"/>
              </a:spcAft>
              <a:buClrTx/>
              <a:buSzTx/>
              <a:buFont typeface="Arial" pitchFamily="34" charset="0"/>
              <a:buNone/>
              <a:tabLst/>
              <a:defRPr/>
            </a:pPr>
            <a:r>
              <a:rPr lang="en-US" dirty="0" smtClean="0">
                <a:solidFill>
                  <a:prstClr val="black"/>
                </a:solidFill>
              </a:rPr>
              <a:t>12 hourly dosing is as effective as 8 hourly dosing in children with pneumonia</a:t>
            </a:r>
            <a:endParaRPr kumimoji="0" lang="en-ZA" b="0" i="0" u="none" strike="noStrike" kern="1200" cap="none" spc="0" normalizeH="0" baseline="0" noProof="0" dirty="0">
              <a:ln>
                <a:noFill/>
              </a:ln>
              <a:solidFill>
                <a:prstClr val="black"/>
              </a:solidFill>
              <a:effectLst/>
              <a:uLnTx/>
              <a:uFillTx/>
            </a:endParaRPr>
          </a:p>
          <a:p>
            <a:pPr marL="342900" marR="0" lvl="0" indent="-342900" algn="l" defTabSz="914400" rtl="0" eaLnBrk="1" fontAlgn="auto" latinLnBrk="0" hangingPunct="1">
              <a:lnSpc>
                <a:spcPct val="100000"/>
              </a:lnSpc>
              <a:spcBef>
                <a:spcPts val="300"/>
              </a:spcBef>
              <a:spcAft>
                <a:spcPts val="300"/>
              </a:spcAft>
              <a:buClrTx/>
              <a:buSzTx/>
              <a:buFont typeface="Arial" pitchFamily="34" charset="0"/>
              <a:buChar char="•"/>
              <a:tabLst/>
              <a:defRPr/>
            </a:pPr>
            <a:endPar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300"/>
              </a:spcBef>
              <a:spcAft>
                <a:spcPts val="300"/>
              </a:spcAft>
              <a:buClrTx/>
              <a:buSzTx/>
              <a:buFont typeface="Arial" pitchFamily="34" charset="0"/>
              <a:buChar char="•"/>
              <a:tabLst/>
              <a:defRPr/>
            </a:pPr>
            <a:endPar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457200" y="1217612"/>
            <a:ext cx="8229600" cy="4498976"/>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600"/>
              </a:spcBef>
              <a:spcAft>
                <a:spcPts val="600"/>
              </a:spcAft>
              <a:buNone/>
            </a:pPr>
            <a:r>
              <a:rPr lang="en-ZA" sz="6000" b="1" dirty="0">
                <a:solidFill>
                  <a:srgbClr val="0D531A"/>
                </a:solidFill>
              </a:rPr>
              <a:t>THANK YOU</a:t>
            </a:r>
            <a:endParaRPr lang="en-ZA" sz="2800" b="1" dirty="0">
              <a:solidFill>
                <a:srgbClr val="0D531A"/>
              </a:solidFill>
            </a:endParaRPr>
          </a:p>
        </p:txBody>
      </p:sp>
    </p:spTree>
    <p:extLst>
      <p:ext uri="{BB962C8B-B14F-4D97-AF65-F5344CB8AC3E}">
        <p14:creationId xmlns:p14="http://schemas.microsoft.com/office/powerpoint/2010/main" val="7476112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345</Words>
  <Application>Microsoft Office PowerPoint</Application>
  <PresentationFormat>On-screen Show (4:3)</PresentationFormat>
  <Paragraphs>66</Paragraphs>
  <Slides>7</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Arial</vt:lpstr>
      <vt:lpstr>Calibri</vt:lpstr>
      <vt:lpstr>Times New Roman</vt:lpstr>
      <vt:lpstr>Office Theme</vt:lpstr>
      <vt:lpstr>Custom Design</vt:lpstr>
      <vt:lpstr>1 </vt:lpstr>
      <vt:lpstr>2 </vt:lpstr>
      <vt:lpstr>3 </vt:lpstr>
      <vt:lpstr>4 </vt:lpstr>
      <vt:lpstr>5 </vt:lpstr>
      <vt:lpstr>6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Trudy</dc:creator>
  <cp:lastModifiedBy>Trudy</cp:lastModifiedBy>
  <cp:revision>21</cp:revision>
  <dcterms:created xsi:type="dcterms:W3CDTF">2013-10-17T06:13:57Z</dcterms:created>
  <dcterms:modified xsi:type="dcterms:W3CDTF">2018-10-09T18:19:41Z</dcterms:modified>
</cp:coreProperties>
</file>