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Lst>
  <p:notesMasterIdLst>
    <p:notesMasterId r:id="rId8"/>
  </p:notesMasterIdLst>
  <p:handoutMasterIdLst>
    <p:handoutMasterId r:id="rId9"/>
  </p:handoutMasterIdLst>
  <p:sldIdLst>
    <p:sldId id="256" r:id="rId3"/>
    <p:sldId id="261" r:id="rId4"/>
    <p:sldId id="258" r:id="rId5"/>
    <p:sldId id="259" r:id="rId6"/>
    <p:sldId id="260" r:id="rId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9" autoAdjust="0"/>
    <p:restoredTop sz="86422" autoAdjust="0"/>
  </p:normalViewPr>
  <p:slideViewPr>
    <p:cSldViewPr>
      <p:cViewPr varScale="1">
        <p:scale>
          <a:sx n="60" d="100"/>
          <a:sy n="60" d="100"/>
        </p:scale>
        <p:origin x="96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0" d="100"/>
          <a:sy n="50" d="100"/>
        </p:scale>
        <p:origin x="-2532"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B5B3E96-510A-4CE8-A11B-31CBD2FA4C0D}" type="datetimeFigureOut">
              <a:rPr lang="en-US" smtClean="0"/>
              <a:pPr/>
              <a:t>10/9/2018</a:t>
            </a:fld>
            <a:endParaRPr lang="en-ZA"/>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537A12ED-F32A-47F0-AB5B-DA049A49CEC4}" type="slidenum">
              <a:rPr lang="en-ZA" smtClean="0"/>
              <a:pPr/>
              <a:t>‹#›</a:t>
            </a:fld>
            <a:endParaRPr lang="en-ZA"/>
          </a:p>
        </p:txBody>
      </p:sp>
    </p:spTree>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EB90656-425C-4BD6-8B59-937B71857D80}" type="datetimeFigureOut">
              <a:rPr lang="en-US" smtClean="0"/>
              <a:pPr/>
              <a:t>10/9/2018</a:t>
            </a:fld>
            <a:endParaRPr lang="en-ZA"/>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D4EA3F3-7F60-4372-AD96-0BFBCD79137E}" type="slidenum">
              <a:rPr lang="en-ZA" smtClean="0"/>
              <a:pPr/>
              <a:t>‹#›</a:t>
            </a:fld>
            <a:endParaRPr lang="en-ZA"/>
          </a:p>
        </p:txBody>
      </p:sp>
    </p:spTree>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EA3F3-7F60-4372-AD96-0BFBCD79137E}"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03E255-4AEF-4C54-9967-59FBF84C76AC}"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10/9/2018</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613233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11430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11"/>
          <p:cNvPicPr>
            <a:picLocks noChangeAspect="1" noChangeArrowheads="1"/>
          </p:cNvPicPr>
          <p:nvPr userDrawn="1"/>
        </p:nvPicPr>
        <p:blipFill>
          <a:blip r:embed="rId2" cstate="print"/>
          <a:srcRect r="26000"/>
          <a:stretch>
            <a:fillRect/>
          </a:stretch>
        </p:blipFill>
        <p:spPr bwMode="auto">
          <a:xfrm>
            <a:off x="228600" y="1219200"/>
            <a:ext cx="1524000" cy="1372973"/>
          </a:xfrm>
          <a:prstGeom prst="rect">
            <a:avLst/>
          </a:prstGeom>
          <a:noFill/>
          <a:ln w="9525">
            <a:noFill/>
            <a:miter lim="800000"/>
            <a:headEnd/>
            <a:tailEnd/>
          </a:ln>
          <a:effectLst/>
        </p:spPr>
      </p:pic>
      <p:pic>
        <p:nvPicPr>
          <p:cNvPr id="9" name="Picture 7"/>
          <p:cNvPicPr>
            <a:picLocks noChangeAspect="1" noChangeArrowheads="1"/>
          </p:cNvPicPr>
          <p:nvPr userDrawn="1"/>
        </p:nvPicPr>
        <p:blipFill>
          <a:blip r:embed="rId3" cstate="print"/>
          <a:srcRect l="5799" r="18813"/>
          <a:stretch>
            <a:fillRect/>
          </a:stretch>
        </p:blipFill>
        <p:spPr bwMode="auto">
          <a:xfrm flipH="1">
            <a:off x="228600" y="2743200"/>
            <a:ext cx="1524000" cy="1333891"/>
          </a:xfrm>
          <a:prstGeom prst="rect">
            <a:avLst/>
          </a:prstGeom>
          <a:noFill/>
          <a:ln w="9525">
            <a:noFill/>
            <a:miter lim="800000"/>
            <a:headEnd/>
            <a:tailEnd/>
          </a:ln>
          <a:effectLst/>
        </p:spPr>
      </p:pic>
      <p:pic>
        <p:nvPicPr>
          <p:cNvPr id="10" name="Picture 9"/>
          <p:cNvPicPr>
            <a:picLocks noChangeAspect="1" noChangeArrowheads="1"/>
          </p:cNvPicPr>
          <p:nvPr userDrawn="1"/>
        </p:nvPicPr>
        <p:blipFill>
          <a:blip r:embed="rId4" cstate="print"/>
          <a:srcRect l="11563" r="32932" b="27168"/>
          <a:stretch>
            <a:fillRect/>
          </a:stretch>
        </p:blipFill>
        <p:spPr bwMode="auto">
          <a:xfrm>
            <a:off x="228600" y="4267200"/>
            <a:ext cx="1567543" cy="1371600"/>
          </a:xfrm>
          <a:prstGeom prst="rect">
            <a:avLst/>
          </a:prstGeom>
          <a:noFill/>
          <a:ln w="9525">
            <a:noFill/>
            <a:miter lim="800000"/>
            <a:headEnd/>
            <a:tailEnd/>
          </a:ln>
          <a:effectLst/>
        </p:spPr>
      </p:pic>
      <p:cxnSp>
        <p:nvCxnSpPr>
          <p:cNvPr id="12" name="Straight Connector 11"/>
          <p:cNvCxnSpPr/>
          <p:nvPr userDrawn="1"/>
        </p:nvCxnSpPr>
        <p:spPr>
          <a:xfrm>
            <a:off x="2514600" y="2667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2514600" y="4191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pic>
        <p:nvPicPr>
          <p:cNvPr id="16" name="Picture 15" descr="NDOH Logo.jpg"/>
          <p:cNvPicPr>
            <a:picLocks noChangeAspect="1"/>
          </p:cNvPicPr>
          <p:nvPr userDrawn="1"/>
        </p:nvPicPr>
        <p:blipFill>
          <a:blip r:embed="rId5" cstate="print"/>
          <a:stretch>
            <a:fillRect/>
          </a:stretch>
        </p:blipFill>
        <p:spPr>
          <a:xfrm>
            <a:off x="152400" y="5867400"/>
            <a:ext cx="2286000" cy="824484"/>
          </a:xfrm>
          <a:prstGeom prst="rect">
            <a:avLst/>
          </a:prstGeom>
        </p:spPr>
      </p:pic>
      <p:cxnSp>
        <p:nvCxnSpPr>
          <p:cNvPr id="17" name="Straight Connector 1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Phila.jpg"/>
          <p:cNvPicPr>
            <a:picLocks noChangeAspect="1"/>
          </p:cNvPicPr>
          <p:nvPr userDrawn="1"/>
        </p:nvPicPr>
        <p:blipFill>
          <a:blip r:embed="rId6" cstate="print"/>
          <a:stretch>
            <a:fillRect/>
          </a:stretch>
        </p:blipFill>
        <p:spPr>
          <a:xfrm>
            <a:off x="6786578" y="5929354"/>
            <a:ext cx="1071570" cy="910387"/>
          </a:xfrm>
          <a:prstGeom prst="rect">
            <a:avLst/>
          </a:prstGeom>
        </p:spPr>
      </p:pic>
      <p:pic>
        <p:nvPicPr>
          <p:cNvPr id="13" name="Picture 12" descr="Logo - NDP - Full colour.jpg"/>
          <p:cNvPicPr>
            <a:picLocks noChangeAspect="1"/>
          </p:cNvPicPr>
          <p:nvPr userDrawn="1"/>
        </p:nvPicPr>
        <p:blipFill>
          <a:blip r:embed="rId7" cstate="print"/>
          <a:stretch>
            <a:fillRect/>
          </a:stretch>
        </p:blipFill>
        <p:spPr>
          <a:xfrm>
            <a:off x="8001024" y="5870484"/>
            <a:ext cx="1058978" cy="105897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7" name="Straight Connector 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Phila.jpg"/>
          <p:cNvPicPr>
            <a:picLocks noChangeAspect="1"/>
          </p:cNvPicPr>
          <p:nvPr userDrawn="1"/>
        </p:nvPicPr>
        <p:blipFill>
          <a:blip r:embed="rId2" cstate="print"/>
          <a:stretch>
            <a:fillRect/>
          </a:stretch>
        </p:blipFill>
        <p:spPr>
          <a:xfrm>
            <a:off x="5584724" y="5929354"/>
            <a:ext cx="1071570" cy="910387"/>
          </a:xfrm>
          <a:prstGeom prst="rect">
            <a:avLst/>
          </a:prstGeom>
        </p:spPr>
      </p:pic>
      <p:pic>
        <p:nvPicPr>
          <p:cNvPr id="4" name="Picture 3" descr="Logo - NDP - Full colour.jpg"/>
          <p:cNvPicPr>
            <a:picLocks noChangeAspect="1"/>
          </p:cNvPicPr>
          <p:nvPr userDrawn="1"/>
        </p:nvPicPr>
        <p:blipFill>
          <a:blip r:embed="rId3" cstate="print"/>
          <a:stretch>
            <a:fillRect/>
          </a:stretch>
        </p:blipFill>
        <p:spPr>
          <a:xfrm>
            <a:off x="6799170" y="5870484"/>
            <a:ext cx="1058978" cy="105897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79DE21-5DAA-4204-B423-28510684095B}" type="slidenum">
              <a:rPr lang="en-ZA" smtClean="0"/>
              <a:pPr/>
              <a:t>‹#›</a:t>
            </a:fld>
            <a:endParaRPr lang="en-ZA" dirty="0"/>
          </a:p>
        </p:txBody>
      </p:sp>
    </p:spTree>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0668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NDOH Logo.jpg"/>
          <p:cNvPicPr>
            <a:picLocks noChangeAspect="1"/>
          </p:cNvPicPr>
          <p:nvPr userDrawn="1"/>
        </p:nvPicPr>
        <p:blipFill>
          <a:blip r:embed="rId3" cstate="print"/>
          <a:stretch>
            <a:fillRect/>
          </a:stretch>
        </p:blipFill>
        <p:spPr>
          <a:xfrm>
            <a:off x="152400" y="5867400"/>
            <a:ext cx="2286000" cy="824484"/>
          </a:xfrm>
          <a:prstGeom prst="rect">
            <a:avLst/>
          </a:prstGeom>
        </p:spPr>
      </p:pic>
      <p:pic>
        <p:nvPicPr>
          <p:cNvPr id="9" name="Picture 11"/>
          <p:cNvPicPr>
            <a:picLocks noChangeAspect="1" noChangeArrowheads="1"/>
          </p:cNvPicPr>
          <p:nvPr userDrawn="1"/>
        </p:nvPicPr>
        <p:blipFill>
          <a:blip r:embed="rId4" cstate="print"/>
          <a:srcRect r="26000"/>
          <a:stretch>
            <a:fillRect/>
          </a:stretch>
        </p:blipFill>
        <p:spPr bwMode="auto">
          <a:xfrm>
            <a:off x="7341870" y="1"/>
            <a:ext cx="1184147" cy="1066799"/>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53"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health.gov.za/index.php/standard-treatment-guidelines-and-essential-medicines-list/category/285-phc"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4600" y="1752600"/>
            <a:ext cx="5791200" cy="400110"/>
          </a:xfrm>
          <a:prstGeom prst="rect">
            <a:avLst/>
          </a:prstGeom>
          <a:noFill/>
        </p:spPr>
        <p:txBody>
          <a:bodyPr wrap="square" rtlCol="0">
            <a:spAutoFit/>
          </a:bodyPr>
          <a:lstStyle/>
          <a:p>
            <a:r>
              <a:rPr lang="en-US" sz="2000" dirty="0">
                <a:solidFill>
                  <a:schemeClr val="bg1">
                    <a:lumMod val="50000"/>
                  </a:schemeClr>
                </a:solidFill>
                <a:latin typeface="Arial" pitchFamily="34" charset="0"/>
                <a:cs typeface="Arial" pitchFamily="34" charset="0"/>
              </a:rPr>
              <a:t>NATIONAL DEPARTMENT OF </a:t>
            </a:r>
            <a:r>
              <a:rPr lang="en-US" sz="2000" dirty="0" smtClean="0">
                <a:solidFill>
                  <a:schemeClr val="bg1">
                    <a:lumMod val="50000"/>
                  </a:schemeClr>
                </a:solidFill>
                <a:latin typeface="Arial" pitchFamily="34" charset="0"/>
                <a:cs typeface="Arial" pitchFamily="34" charset="0"/>
              </a:rPr>
              <a:t>HEALTH</a:t>
            </a:r>
            <a:endParaRPr lang="en-US" sz="2000" dirty="0">
              <a:solidFill>
                <a:schemeClr val="bg1">
                  <a:lumMod val="50000"/>
                </a:schemeClr>
              </a:solidFill>
              <a:latin typeface="Arial" pitchFamily="34" charset="0"/>
              <a:cs typeface="Arial" pitchFamily="34" charset="0"/>
            </a:endParaRPr>
          </a:p>
        </p:txBody>
      </p:sp>
      <p:sp>
        <p:nvSpPr>
          <p:cNvPr id="7" name="Rectangle 2"/>
          <p:cNvSpPr txBox="1">
            <a:spLocks noChangeArrowheads="1"/>
          </p:cNvSpPr>
          <p:nvPr/>
        </p:nvSpPr>
        <p:spPr>
          <a:xfrm>
            <a:off x="533400" y="0"/>
            <a:ext cx="7315200" cy="838200"/>
          </a:xfrm>
          <a:prstGeom prst="rect">
            <a:avLst/>
          </a:prstGeom>
        </p:spPr>
        <p:txBody>
          <a:bodyPr tIns="45720" rIns="91440" bIns="45720" anchor="b">
            <a:norm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smtClean="0">
                <a:solidFill>
                  <a:schemeClr val="bg1"/>
                </a:solidFill>
                <a:latin typeface="Arial" pitchFamily="34" charset="0"/>
                <a:ea typeface="+mj-ea"/>
                <a:cs typeface="Arial" pitchFamily="34" charset="0"/>
              </a:rPr>
              <a:t>Chapter </a:t>
            </a:r>
            <a:r>
              <a:rPr lang="en-GB" sz="2800" b="1" dirty="0">
                <a:solidFill>
                  <a:schemeClr val="bg1"/>
                </a:solidFill>
                <a:latin typeface="Arial" pitchFamily="34" charset="0"/>
                <a:ea typeface="+mj-ea"/>
                <a:cs typeface="Arial" pitchFamily="34" charset="0"/>
              </a:rPr>
              <a:t>2: Gastro-intestinal </a:t>
            </a:r>
            <a:r>
              <a:rPr lang="en-GB" sz="2800" b="1" dirty="0" smtClean="0">
                <a:solidFill>
                  <a:schemeClr val="bg1"/>
                </a:solidFill>
                <a:latin typeface="Arial" pitchFamily="34" charset="0"/>
                <a:ea typeface="+mj-ea"/>
                <a:cs typeface="Arial" pitchFamily="34" charset="0"/>
              </a:rPr>
              <a:t>conditions</a:t>
            </a:r>
            <a:endParaRPr lang="en-GB" sz="2800" b="1" dirty="0">
              <a:solidFill>
                <a:schemeClr val="bg1"/>
              </a:solidFill>
              <a:latin typeface="Arial" pitchFamily="34" charset="0"/>
              <a:ea typeface="+mj-ea"/>
              <a:cs typeface="Arial" pitchFamily="34" charset="0"/>
            </a:endParaRPr>
          </a:p>
        </p:txBody>
      </p:sp>
      <p:sp>
        <p:nvSpPr>
          <p:cNvPr id="8" name="Title 7"/>
          <p:cNvSpPr>
            <a:spLocks noGrp="1"/>
          </p:cNvSpPr>
          <p:nvPr>
            <p:ph type="title" idx="4294967295"/>
          </p:nvPr>
        </p:nvSpPr>
        <p:spPr>
          <a:xfrm>
            <a:off x="4427984" y="6093296"/>
            <a:ext cx="4211960" cy="504056"/>
          </a:xfrm>
          <a:prstGeom prst="rect">
            <a:avLst/>
          </a:prstGeom>
        </p:spPr>
        <p:txBody>
          <a:bodyPr/>
          <a:lstStyle/>
          <a:p>
            <a:pPr algn="r"/>
            <a:fld id="{CBC46984-3EBE-41C3-89AC-B4134D0B3EC1}" type="slidenum">
              <a:rPr lang="en-ZA" sz="1200" smtClean="0">
                <a:latin typeface="Arial" pitchFamily="34" charset="0"/>
                <a:cs typeface="Arial" pitchFamily="34" charset="0"/>
              </a:rPr>
              <a:pPr algn="r"/>
              <a:t>1</a:t>
            </a:fld>
            <a:r>
              <a:rPr lang="en-ZA" sz="1200" dirty="0" smtClean="0">
                <a:latin typeface="Arial" pitchFamily="34" charset="0"/>
                <a:cs typeface="Arial" pitchFamily="34" charset="0"/>
              </a:rPr>
              <a:t> </a:t>
            </a:r>
            <a:endParaRPr lang="en-ZA" sz="1200" dirty="0">
              <a:latin typeface="Arial" pitchFamily="34" charset="0"/>
              <a:cs typeface="Arial" pitchFamily="34" charset="0"/>
            </a:endParaRPr>
          </a:p>
        </p:txBody>
      </p:sp>
      <p:sp>
        <p:nvSpPr>
          <p:cNvPr id="9" name="TextBox 8"/>
          <p:cNvSpPr txBox="1"/>
          <p:nvPr/>
        </p:nvSpPr>
        <p:spPr>
          <a:xfrm>
            <a:off x="2500298" y="3243204"/>
            <a:ext cx="5791200" cy="1015663"/>
          </a:xfrm>
          <a:prstGeom prst="rect">
            <a:avLst/>
          </a:prstGeom>
          <a:noFill/>
        </p:spPr>
        <p:txBody>
          <a:bodyPr wrap="square" rtlCol="0">
            <a:spAutoFit/>
          </a:bodyPr>
          <a:lstStyle/>
          <a:p>
            <a:r>
              <a:rPr lang="en-US" sz="2000" dirty="0">
                <a:solidFill>
                  <a:schemeClr val="bg1">
                    <a:lumMod val="50000"/>
                  </a:schemeClr>
                </a:solidFill>
                <a:latin typeface="Arial" pitchFamily="34" charset="0"/>
                <a:cs typeface="Arial" pitchFamily="34" charset="0"/>
              </a:rPr>
              <a:t>AFFORDABLE MEDICINES</a:t>
            </a:r>
          </a:p>
          <a:p>
            <a:r>
              <a:rPr lang="en-US" sz="2000" dirty="0">
                <a:solidFill>
                  <a:schemeClr val="bg1">
                    <a:lumMod val="50000"/>
                  </a:schemeClr>
                </a:solidFill>
                <a:latin typeface="Arial" pitchFamily="34" charset="0"/>
                <a:cs typeface="Arial" pitchFamily="34" charset="0"/>
              </a:rPr>
              <a:t>ESSENTIAL MEDICINES PROGRAMME</a:t>
            </a:r>
          </a:p>
          <a:p>
            <a:endParaRPr lang="en-US" sz="2000" dirty="0">
              <a:solidFill>
                <a:schemeClr val="bg1">
                  <a:lumMod val="50000"/>
                </a:schemeClr>
              </a:solidFill>
              <a:latin typeface="Arial" pitchFamily="34" charset="0"/>
              <a:cs typeface="Arial" pitchFamily="34" charset="0"/>
            </a:endParaRPr>
          </a:p>
        </p:txBody>
      </p:sp>
      <p:sp>
        <p:nvSpPr>
          <p:cNvPr id="10" name="TextBox 9"/>
          <p:cNvSpPr txBox="1"/>
          <p:nvPr/>
        </p:nvSpPr>
        <p:spPr>
          <a:xfrm>
            <a:off x="2500298" y="4814840"/>
            <a:ext cx="5791200" cy="400110"/>
          </a:xfrm>
          <a:prstGeom prst="rect">
            <a:avLst/>
          </a:prstGeom>
          <a:noFill/>
        </p:spPr>
        <p:txBody>
          <a:bodyPr wrap="square" rtlCol="0">
            <a:spAutoFit/>
          </a:bodyPr>
          <a:lstStyle/>
          <a:p>
            <a:r>
              <a:rPr lang="en-US" sz="2000">
                <a:solidFill>
                  <a:schemeClr val="bg1">
                    <a:lumMod val="50000"/>
                  </a:schemeClr>
                </a:solidFill>
                <a:latin typeface="Arial" pitchFamily="34" charset="0"/>
                <a:cs typeface="Arial" pitchFamily="34" charset="0"/>
              </a:rPr>
              <a:t>PRIMARY HEALTHCARE GUIDELINES 2018</a:t>
            </a:r>
            <a:endParaRPr lang="en-US" sz="2000" dirty="0">
              <a:solidFill>
                <a:schemeClr val="bg1">
                  <a:lumMod val="5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7" name="Rectangle 6"/>
          <p:cNvSpPr/>
          <p:nvPr/>
        </p:nvSpPr>
        <p:spPr>
          <a:xfrm>
            <a:off x="3000364" y="5786454"/>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Title 7"/>
          <p:cNvSpPr>
            <a:spLocks noGrp="1"/>
          </p:cNvSpPr>
          <p:nvPr>
            <p:ph type="title" idx="4294967295"/>
          </p:nvPr>
        </p:nvSpPr>
        <p:spPr>
          <a:xfrm>
            <a:off x="914400" y="5715000"/>
            <a:ext cx="7834064" cy="1143000"/>
          </a:xfrm>
          <a:prstGeom prst="rect">
            <a:avLst/>
          </a:prstGeom>
        </p:spPr>
        <p:txBody>
          <a:bodyPr/>
          <a:lstStyle/>
          <a:p>
            <a:pPr algn="r"/>
            <a:fld id="{034BC01B-5C8B-4466-B861-7223A51BC0CB}" type="slidenum">
              <a:rPr lang="en-ZA" sz="1200" smtClean="0">
                <a:latin typeface="Arial" pitchFamily="34" charset="0"/>
                <a:cs typeface="Arial" pitchFamily="34" charset="0"/>
              </a:rPr>
              <a:pPr algn="r"/>
              <a:t>2</a:t>
            </a:fld>
            <a:r>
              <a:rPr lang="en-ZA" dirty="0" smtClean="0"/>
              <a:t> </a:t>
            </a:r>
            <a:endParaRPr lang="en-ZA" dirty="0"/>
          </a:p>
        </p:txBody>
      </p:sp>
      <p:sp>
        <p:nvSpPr>
          <p:cNvPr id="10" name="Content Placeholder 1"/>
          <p:cNvSpPr txBox="1">
            <a:spLocks/>
          </p:cNvSpPr>
          <p:nvPr/>
        </p:nvSpPr>
        <p:spPr>
          <a:xfrm>
            <a:off x="457200" y="1143000"/>
            <a:ext cx="8435280" cy="2437507"/>
          </a:xfrm>
          <a:prstGeom prst="rect">
            <a:avLst/>
          </a:prstGeom>
          <a:ln>
            <a:solidFill>
              <a:schemeClr val="tx1"/>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ZA" sz="2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EVIDENCE</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ZA"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Please access the National Essential Medicines List Committee (NEMLC) report for detailed evidence (including rationale, references and costings) informing decision-making on medicine addition, amendments and deletions:</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ZA"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hlinkClick r:id="rId3"/>
              </a:rPr>
              <a:t>http://www.health.gov.za/index.php/standard-treatment-guidelines-and-essential-medicines-list/category/285-phc</a:t>
            </a:r>
            <a:r>
              <a:rPr kumimoji="0" lang="en-ZA"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GB"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ZA" sz="3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Content Placeholder 1"/>
          <p:cNvSpPr txBox="1">
            <a:spLocks/>
          </p:cNvSpPr>
          <p:nvPr/>
        </p:nvSpPr>
        <p:spPr>
          <a:xfrm>
            <a:off x="457200" y="3651961"/>
            <a:ext cx="8435280" cy="1941471"/>
          </a:xfrm>
          <a:prstGeom prst="rect">
            <a:avLst/>
          </a:prstGeom>
          <a:ln>
            <a:solidFill>
              <a:schemeClr val="tx1"/>
            </a:solidFill>
          </a:ln>
        </p:spPr>
        <p:txBody>
          <a:bodyPr/>
          <a:lstStyle>
            <a:lvl1pPr marL="342900" indent="-342900" algn="l" defTabSz="914400" rtl="0" eaLnBrk="1" latinLnBrk="0" hangingPunct="1">
              <a:spcBef>
                <a:spcPts val="300"/>
              </a:spcBef>
              <a:spcAft>
                <a:spcPts val="30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ts val="300"/>
              </a:spcBef>
              <a:spcAft>
                <a:spcPts val="300"/>
              </a:spcAft>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ts val="300"/>
              </a:spcBef>
              <a:spcAft>
                <a:spcPts val="300"/>
              </a:spcAft>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300"/>
              </a:spcBef>
              <a:spcAft>
                <a:spcPts val="300"/>
              </a:spcAft>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300"/>
              </a:spcBef>
              <a:spcAft>
                <a:spcPts val="300"/>
              </a:spcAft>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80000"/>
              </a:lnSpc>
              <a:spcBef>
                <a:spcPts val="300"/>
              </a:spcBef>
              <a:spcAft>
                <a:spcPts val="300"/>
              </a:spcAft>
              <a:buClrTx/>
              <a:buSzTx/>
              <a:buFont typeface="Arial" pitchFamily="34" charset="0"/>
              <a:buNone/>
              <a:tabLst/>
              <a:defRPr/>
            </a:pPr>
            <a:endParaRPr kumimoji="0" lang="en-GB"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80000"/>
              </a:lnSpc>
              <a:spcBef>
                <a:spcPts val="300"/>
              </a:spcBef>
              <a:spcAft>
                <a:spcPts val="300"/>
              </a:spcAft>
              <a:buClrTx/>
              <a:buSzTx/>
              <a:buFont typeface="Arial" pitchFamily="34" charset="0"/>
              <a:buNone/>
              <a:tabLst/>
              <a:defRPr/>
            </a:pPr>
            <a:r>
              <a:rPr kumimoji="0" lang="en-GB" sz="2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DISCLAIMER</a:t>
            </a:r>
          </a:p>
          <a:p>
            <a:pPr marL="0" marR="0" lvl="0" indent="0" algn="just" defTabSz="914400" rtl="0" eaLnBrk="1" fontAlgn="auto" latinLnBrk="0" hangingPunct="1">
              <a:lnSpc>
                <a:spcPct val="100000"/>
              </a:lnSpc>
              <a:spcBef>
                <a:spcPts val="300"/>
              </a:spcBef>
              <a:spcAft>
                <a:spcPts val="300"/>
              </a:spcAft>
              <a:buClrTx/>
              <a:buSzTx/>
              <a:buFont typeface="Arial" pitchFamily="34" charset="0"/>
              <a:buNone/>
              <a:tabLst/>
              <a:defRPr/>
            </a:pPr>
            <a:r>
              <a:rPr kumimoji="0" lang="en-GB"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This slide set is an implementation tool and should be used alongside the most recently published STG available on the EML Clinical Guide Application. This information does not supersede or replace the STG itself.</a:t>
            </a:r>
            <a:endParaRPr kumimoji="0" 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300"/>
              </a:spcBef>
              <a:spcAft>
                <a:spcPts val="300"/>
              </a:spcAft>
              <a:buClrTx/>
              <a:buSzTx/>
              <a:buFont typeface="Arial" pitchFamily="34" charset="0"/>
              <a:buChar char="•"/>
              <a:tabLst/>
              <a:defRPr/>
            </a:pPr>
            <a:endParaRPr kumimoji="0" lang="en-ZA"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92292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3</a:t>
            </a:fld>
            <a:r>
              <a:rPr lang="en-ZA" sz="1200" dirty="0" smtClean="0">
                <a:latin typeface="Arial" pitchFamily="34" charset="0"/>
                <a:cs typeface="Arial" pitchFamily="34" charset="0"/>
              </a:rPr>
              <a:t> </a:t>
            </a:r>
            <a:endParaRPr lang="en-ZA" sz="1200" dirty="0">
              <a:latin typeface="Arial" pitchFamily="34" charset="0"/>
              <a:cs typeface="Arial" pitchFamily="34" charset="0"/>
            </a:endParaRPr>
          </a:p>
        </p:txBody>
      </p:sp>
      <p:sp>
        <p:nvSpPr>
          <p:cNvPr id="4" name="Rectangle 2"/>
          <p:cNvSpPr txBox="1">
            <a:spLocks noChangeArrowheads="1"/>
          </p:cNvSpPr>
          <p:nvPr/>
        </p:nvSpPr>
        <p:spPr>
          <a:xfrm>
            <a:off x="179512" y="-1"/>
            <a:ext cx="6984776" cy="1014419"/>
          </a:xfrm>
          <a:prstGeom prst="rect">
            <a:avLst/>
          </a:prstGeom>
        </p:spPr>
        <p:txBody>
          <a:bodyPr tIns="45720" rIns="91440" bIns="45720" anchor="b">
            <a:norm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dirty="0">
                <a:solidFill>
                  <a:schemeClr val="bg1"/>
                </a:solidFill>
                <a:latin typeface="Arial" pitchFamily="34" charset="0"/>
                <a:ea typeface="+mj-ea"/>
                <a:cs typeface="Arial" pitchFamily="34" charset="0"/>
              </a:rPr>
              <a:t>Dyspepsia, heartburn and indigestion, in adults</a:t>
            </a:r>
            <a:endParaRPr kumimoji="0" lang="en-GB" sz="2800" b="1" i="0" u="none" strike="noStrike" kern="1200" cap="none" spc="0" normalizeH="0" baseline="0" noProof="0" dirty="0" smtClean="0">
              <a:ln>
                <a:noFill/>
              </a:ln>
              <a:solidFill>
                <a:schemeClr val="bg1"/>
              </a:solidFill>
              <a:uLnTx/>
              <a:uFillTx/>
              <a:latin typeface="Arial" pitchFamily="34" charset="0"/>
              <a:ea typeface="+mj-ea"/>
              <a:cs typeface="Arial" pitchFamily="34" charset="0"/>
            </a:endParaRPr>
          </a:p>
        </p:txBody>
      </p:sp>
      <p:sp>
        <p:nvSpPr>
          <p:cNvPr id="5" name="Content Placeholder 1"/>
          <p:cNvSpPr txBox="1">
            <a:spLocks/>
          </p:cNvSpPr>
          <p:nvPr/>
        </p:nvSpPr>
        <p:spPr>
          <a:xfrm>
            <a:off x="457200" y="1316515"/>
            <a:ext cx="6096000" cy="1752445"/>
          </a:xfrm>
          <a:prstGeom prst="rect">
            <a:avLst/>
          </a:prstGeom>
          <a:ln>
            <a:solidFill>
              <a:schemeClr val="tx1"/>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ZA" sz="2400" b="1" dirty="0" smtClean="0">
                <a:latin typeface="Arial" panose="020B0604020202020204" pitchFamily="34" charset="0"/>
                <a:cs typeface="Arial" panose="020B0604020202020204" pitchFamily="34" charset="0"/>
              </a:rPr>
              <a:t>DESCRIPTION</a:t>
            </a:r>
          </a:p>
          <a:p>
            <a:r>
              <a:rPr lang="en-ZA" sz="2000" dirty="0" smtClean="0">
                <a:latin typeface="Arial" panose="020B0604020202020204" pitchFamily="34" charset="0"/>
                <a:cs typeface="Arial" panose="020B0604020202020204" pitchFamily="34" charset="0"/>
              </a:rPr>
              <a:t>Epigastric discomfort and minimal change in bowel habits.</a:t>
            </a:r>
          </a:p>
          <a:p>
            <a:endParaRPr lang="en-ZA" sz="4400" dirty="0" smtClean="0"/>
          </a:p>
          <a:p>
            <a:endParaRPr lang="en-ZA" dirty="0" smtClean="0"/>
          </a:p>
          <a:p>
            <a:endParaRPr lang="en-ZA" dirty="0" smtClean="0"/>
          </a:p>
          <a:p>
            <a:endParaRPr lang="en-ZA" dirty="0" smtClean="0"/>
          </a:p>
          <a:p>
            <a:endParaRPr lang="en-ZA" dirty="0"/>
          </a:p>
        </p:txBody>
      </p:sp>
      <p:pic>
        <p:nvPicPr>
          <p:cNvPr id="6" name="Picture 5"/>
          <p:cNvPicPr>
            <a:picLocks noChangeAspect="1"/>
          </p:cNvPicPr>
          <p:nvPr/>
        </p:nvPicPr>
        <p:blipFill>
          <a:blip r:embed="rId2"/>
          <a:stretch>
            <a:fillRect/>
          </a:stretch>
        </p:blipFill>
        <p:spPr>
          <a:xfrm>
            <a:off x="6732617" y="1317706"/>
            <a:ext cx="2225233" cy="1749704"/>
          </a:xfrm>
          <a:prstGeom prst="rect">
            <a:avLst/>
          </a:prstGeom>
        </p:spPr>
      </p:pic>
      <p:sp>
        <p:nvSpPr>
          <p:cNvPr id="7" name="Content Placeholder 1"/>
          <p:cNvSpPr txBox="1">
            <a:spLocks/>
          </p:cNvSpPr>
          <p:nvPr/>
        </p:nvSpPr>
        <p:spPr>
          <a:xfrm>
            <a:off x="457201" y="3202279"/>
            <a:ext cx="4330823" cy="2588921"/>
          </a:xfrm>
          <a:prstGeom prst="rect">
            <a:avLst/>
          </a:prstGeom>
          <a:ln>
            <a:solidFill>
              <a:schemeClr val="tx1"/>
            </a:solidFill>
          </a:ln>
        </p:spPr>
        <p:txBody>
          <a:bodyPr/>
          <a:lstStyle>
            <a:lvl1pPr marL="342900" indent="-342900" algn="l" defTabSz="914400" rtl="0" eaLnBrk="1" latinLnBrk="0" hangingPunct="1">
              <a:spcBef>
                <a:spcPts val="300"/>
              </a:spcBef>
              <a:spcAft>
                <a:spcPts val="30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ts val="300"/>
              </a:spcBef>
              <a:spcAft>
                <a:spcPts val="300"/>
              </a:spcAft>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ts val="300"/>
              </a:spcBef>
              <a:spcAft>
                <a:spcPts val="300"/>
              </a:spcAft>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300"/>
              </a:spcBef>
              <a:spcAft>
                <a:spcPts val="300"/>
              </a:spcAft>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300"/>
              </a:spcBef>
              <a:spcAft>
                <a:spcPts val="300"/>
              </a:spcAft>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ZA" sz="2400" b="1" dirty="0" smtClean="0"/>
              <a:t>CHANGES</a:t>
            </a:r>
          </a:p>
          <a:p>
            <a:r>
              <a:rPr lang="en-US" dirty="0" smtClean="0"/>
              <a:t>Despite concerns over long-term Proton-Pump Inhibitor (PPI) use compared to antacids: Lansoprazole 30mg oral as </a:t>
            </a:r>
            <a:r>
              <a:rPr lang="en-US" dirty="0"/>
              <a:t>first line, 14-day short-term </a:t>
            </a:r>
            <a:r>
              <a:rPr lang="en-US" dirty="0" smtClean="0"/>
              <a:t>therapy </a:t>
            </a:r>
            <a:r>
              <a:rPr lang="en-US" b="1" dirty="0" smtClean="0">
                <a:solidFill>
                  <a:srgbClr val="0070C0"/>
                </a:solidFill>
              </a:rPr>
              <a:t>RETAINED</a:t>
            </a:r>
            <a:endParaRPr lang="en-US" b="1" dirty="0">
              <a:solidFill>
                <a:srgbClr val="0070C0"/>
              </a:solidFill>
            </a:endParaRPr>
          </a:p>
          <a:p>
            <a:pPr marL="0" indent="0">
              <a:buNone/>
            </a:pPr>
            <a:endParaRPr lang="en-ZA" dirty="0"/>
          </a:p>
          <a:p>
            <a:endParaRPr lang="en-ZA" dirty="0" smtClean="0"/>
          </a:p>
          <a:p>
            <a:endParaRPr lang="en-ZA" dirty="0" smtClean="0"/>
          </a:p>
          <a:p>
            <a:endParaRPr lang="en-ZA" dirty="0" smtClean="0"/>
          </a:p>
          <a:p>
            <a:endParaRPr lang="en-ZA" dirty="0" smtClean="0"/>
          </a:p>
          <a:p>
            <a:endParaRPr lang="en-ZA" dirty="0" smtClean="0"/>
          </a:p>
          <a:p>
            <a:endParaRPr lang="en-ZA" dirty="0"/>
          </a:p>
        </p:txBody>
      </p:sp>
      <p:sp>
        <p:nvSpPr>
          <p:cNvPr id="8" name="Content Placeholder 1"/>
          <p:cNvSpPr txBox="1">
            <a:spLocks/>
          </p:cNvSpPr>
          <p:nvPr/>
        </p:nvSpPr>
        <p:spPr>
          <a:xfrm>
            <a:off x="5011625" y="3202279"/>
            <a:ext cx="3996707" cy="2588921"/>
          </a:xfrm>
          <a:prstGeom prst="rect">
            <a:avLst/>
          </a:prstGeom>
          <a:ln>
            <a:solidFill>
              <a:schemeClr val="tx1"/>
            </a:solidFill>
          </a:ln>
        </p:spPr>
        <p:txBody>
          <a:bodyPr/>
          <a:lstStyle>
            <a:lvl1pPr marL="342900" indent="-342900" algn="l" defTabSz="914400" rtl="0" eaLnBrk="1" latinLnBrk="0" hangingPunct="1">
              <a:spcBef>
                <a:spcPts val="300"/>
              </a:spcBef>
              <a:spcAft>
                <a:spcPts val="30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ts val="300"/>
              </a:spcBef>
              <a:spcAft>
                <a:spcPts val="300"/>
              </a:spcAft>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ts val="300"/>
              </a:spcBef>
              <a:spcAft>
                <a:spcPts val="300"/>
              </a:spcAft>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300"/>
              </a:spcBef>
              <a:spcAft>
                <a:spcPts val="300"/>
              </a:spcAft>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300"/>
              </a:spcBef>
              <a:spcAft>
                <a:spcPts val="300"/>
              </a:spcAft>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ZA" sz="2400" b="1" dirty="0" smtClean="0"/>
              <a:t>REASON</a:t>
            </a:r>
          </a:p>
          <a:p>
            <a:r>
              <a:rPr lang="en-US" dirty="0"/>
              <a:t>PPIs are cheaper and more effective than antacids</a:t>
            </a:r>
          </a:p>
          <a:p>
            <a:r>
              <a:rPr lang="en-US" dirty="0" smtClean="0"/>
              <a:t>No </a:t>
            </a:r>
            <a:r>
              <a:rPr lang="en-US" dirty="0"/>
              <a:t>evidence of </a:t>
            </a:r>
            <a:r>
              <a:rPr lang="en-US" dirty="0" smtClean="0"/>
              <a:t>harm at PHC level following short courses of PPIs</a:t>
            </a:r>
            <a:endParaRPr lang="en-US" dirty="0"/>
          </a:p>
          <a:p>
            <a:pPr marL="0" indent="0">
              <a:buNone/>
            </a:pPr>
            <a:endParaRPr lang="en-US" dirty="0" smtClean="0"/>
          </a:p>
          <a:p>
            <a:endParaRPr lang="en-ZA" dirty="0" smtClean="0"/>
          </a:p>
          <a:p>
            <a:endParaRPr lang="en-ZA" dirty="0" smtClean="0"/>
          </a:p>
          <a:p>
            <a:endParaRPr lang="en-ZA" dirty="0" smtClean="0"/>
          </a:p>
          <a:p>
            <a:endParaRPr lang="en-ZA"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a:t>
            </a:fld>
            <a:r>
              <a:rPr lang="en-ZA" sz="1200" dirty="0" smtClean="0">
                <a:latin typeface="Arial" pitchFamily="34" charset="0"/>
                <a:cs typeface="Arial" pitchFamily="34" charset="0"/>
              </a:rPr>
              <a:t> </a:t>
            </a:r>
            <a:endParaRPr lang="en-ZA" sz="1200" dirty="0">
              <a:latin typeface="Arial" pitchFamily="34" charset="0"/>
              <a:cs typeface="Arial" pitchFamily="34" charset="0"/>
            </a:endParaRPr>
          </a:p>
        </p:txBody>
      </p:sp>
      <p:sp>
        <p:nvSpPr>
          <p:cNvPr id="4" name="Rectangle 2"/>
          <p:cNvSpPr txBox="1">
            <a:spLocks noChangeArrowheads="1"/>
          </p:cNvSpPr>
          <p:nvPr/>
        </p:nvSpPr>
        <p:spPr>
          <a:xfrm>
            <a:off x="179512" y="0"/>
            <a:ext cx="7056784" cy="919138"/>
          </a:xfrm>
          <a:prstGeom prst="rect">
            <a:avLst/>
          </a:prstGeom>
        </p:spPr>
        <p:txBody>
          <a:bodyPr tIns="45720" rIns="91440" bIns="45720" anchor="b">
            <a:normAutofit lnSpcReduction="10000"/>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a:solidFill>
                  <a:schemeClr val="bg1"/>
                </a:solidFill>
                <a:latin typeface="Arial" pitchFamily="34" charset="0"/>
                <a:ea typeface="+mj-ea"/>
                <a:cs typeface="Arial" pitchFamily="34" charset="0"/>
              </a:rPr>
              <a:t>Helminthic infestation, excluding tapeworm</a:t>
            </a:r>
            <a:endParaRPr kumimoji="0" lang="en-GB" sz="2800" b="1" i="0" u="none" strike="noStrike" kern="1200" cap="none" spc="0" normalizeH="0" baseline="0" noProof="0" dirty="0" smtClean="0">
              <a:ln>
                <a:noFill/>
              </a:ln>
              <a:solidFill>
                <a:schemeClr val="bg1"/>
              </a:solidFill>
              <a:uLnTx/>
              <a:uFillTx/>
              <a:latin typeface="Arial" pitchFamily="34" charset="0"/>
              <a:ea typeface="+mj-ea"/>
              <a:cs typeface="Arial" pitchFamily="34" charset="0"/>
            </a:endParaRPr>
          </a:p>
        </p:txBody>
      </p:sp>
      <p:sp>
        <p:nvSpPr>
          <p:cNvPr id="5" name="Content Placeholder 1"/>
          <p:cNvSpPr txBox="1">
            <a:spLocks/>
          </p:cNvSpPr>
          <p:nvPr/>
        </p:nvSpPr>
        <p:spPr>
          <a:xfrm>
            <a:off x="457200" y="1316515"/>
            <a:ext cx="6096000" cy="1752445"/>
          </a:xfrm>
          <a:prstGeom prst="rect">
            <a:avLst/>
          </a:prstGeom>
          <a:ln>
            <a:solidFill>
              <a:schemeClr val="tx1"/>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ZA" sz="2000" b="1" dirty="0" smtClean="0">
                <a:latin typeface="Arial" panose="020B0604020202020204" pitchFamily="34" charset="0"/>
                <a:cs typeface="Arial" panose="020B0604020202020204" pitchFamily="34" charset="0"/>
              </a:rPr>
              <a:t>DESCRIPTION</a:t>
            </a:r>
          </a:p>
          <a:p>
            <a:r>
              <a:rPr lang="en-ZA" sz="2000" dirty="0" smtClean="0">
                <a:latin typeface="Arial" panose="020B0604020202020204" pitchFamily="34" charset="0"/>
                <a:cs typeface="Arial" panose="020B0604020202020204" pitchFamily="34" charset="0"/>
              </a:rPr>
              <a:t>Types of worm infestations: </a:t>
            </a:r>
          </a:p>
          <a:p>
            <a:pPr marL="400050" lvl="1" indent="0">
              <a:buFont typeface="Arial" pitchFamily="34" charset="0"/>
              <a:buNone/>
            </a:pPr>
            <a:r>
              <a:rPr lang="en-ZA" sz="2000" dirty="0" smtClean="0">
                <a:latin typeface="Arial" panose="020B0604020202020204" pitchFamily="34" charset="0"/>
                <a:cs typeface="Arial" panose="020B0604020202020204" pitchFamily="34" charset="0"/>
              </a:rPr>
              <a:t>Common roundworm, pinworm, hookworm and whipworm</a:t>
            </a:r>
          </a:p>
          <a:p>
            <a:pPr marL="0" indent="0">
              <a:buFont typeface="Arial" pitchFamily="34" charset="0"/>
              <a:buNone/>
            </a:pPr>
            <a:endParaRPr lang="en-ZA" dirty="0" smtClean="0"/>
          </a:p>
          <a:p>
            <a:endParaRPr lang="en-ZA" dirty="0" smtClean="0"/>
          </a:p>
          <a:p>
            <a:endParaRPr lang="en-ZA" dirty="0" smtClean="0"/>
          </a:p>
          <a:p>
            <a:endParaRPr lang="en-ZA" dirty="0"/>
          </a:p>
        </p:txBody>
      </p:sp>
      <p:pic>
        <p:nvPicPr>
          <p:cNvPr id="6" name="Picture 5"/>
          <p:cNvPicPr>
            <a:picLocks noChangeAspect="1"/>
          </p:cNvPicPr>
          <p:nvPr/>
        </p:nvPicPr>
        <p:blipFill>
          <a:blip r:embed="rId2"/>
          <a:stretch>
            <a:fillRect/>
          </a:stretch>
        </p:blipFill>
        <p:spPr>
          <a:xfrm>
            <a:off x="6763100" y="1276319"/>
            <a:ext cx="2194750" cy="1597290"/>
          </a:xfrm>
          <a:prstGeom prst="rect">
            <a:avLst/>
          </a:prstGeom>
        </p:spPr>
      </p:pic>
      <p:sp>
        <p:nvSpPr>
          <p:cNvPr id="7" name="Content Placeholder 1"/>
          <p:cNvSpPr txBox="1">
            <a:spLocks/>
          </p:cNvSpPr>
          <p:nvPr/>
        </p:nvSpPr>
        <p:spPr>
          <a:xfrm>
            <a:off x="457201" y="3202279"/>
            <a:ext cx="4294556" cy="2588921"/>
          </a:xfrm>
          <a:prstGeom prst="rect">
            <a:avLst/>
          </a:prstGeom>
          <a:ln>
            <a:solidFill>
              <a:schemeClr val="tx1"/>
            </a:solidFill>
          </a:ln>
        </p:spPr>
        <p:txBody>
          <a:bodyPr/>
          <a:lstStyle>
            <a:lvl1pPr marL="342900" indent="-342900" algn="l" defTabSz="914400" rtl="0" eaLnBrk="1" latinLnBrk="0" hangingPunct="1">
              <a:spcBef>
                <a:spcPts val="300"/>
              </a:spcBef>
              <a:spcAft>
                <a:spcPts val="30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ts val="300"/>
              </a:spcBef>
              <a:spcAft>
                <a:spcPts val="300"/>
              </a:spcAft>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ts val="300"/>
              </a:spcBef>
              <a:spcAft>
                <a:spcPts val="300"/>
              </a:spcAft>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300"/>
              </a:spcBef>
              <a:spcAft>
                <a:spcPts val="300"/>
              </a:spcAft>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300"/>
              </a:spcBef>
              <a:spcAft>
                <a:spcPts val="300"/>
              </a:spcAft>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ZA" b="1" dirty="0" smtClean="0"/>
              <a:t>CHANGES</a:t>
            </a:r>
          </a:p>
          <a:p>
            <a:r>
              <a:rPr lang="en-US" dirty="0" err="1" smtClean="0"/>
              <a:t>Albendazole</a:t>
            </a:r>
            <a:r>
              <a:rPr lang="en-US" dirty="0" smtClean="0"/>
              <a:t> as a therapeutic </a:t>
            </a:r>
            <a:r>
              <a:rPr lang="en-US" dirty="0"/>
              <a:t>alternative to </a:t>
            </a:r>
            <a:r>
              <a:rPr lang="en-US" dirty="0" err="1" smtClean="0"/>
              <a:t>mebendazole</a:t>
            </a:r>
            <a:r>
              <a:rPr lang="en-US" dirty="0" smtClean="0"/>
              <a:t> specifically for the commonly transmitted roundworm </a:t>
            </a:r>
            <a:r>
              <a:rPr lang="en-US" b="1" dirty="0" smtClean="0">
                <a:solidFill>
                  <a:srgbClr val="00B050"/>
                </a:solidFill>
              </a:rPr>
              <a:t>ADDED</a:t>
            </a:r>
            <a:endParaRPr lang="en-US" b="1" dirty="0">
              <a:solidFill>
                <a:srgbClr val="00B050"/>
              </a:solidFill>
            </a:endParaRPr>
          </a:p>
          <a:p>
            <a:endParaRPr lang="en-US" dirty="0"/>
          </a:p>
          <a:p>
            <a:endParaRPr lang="en-ZA" dirty="0"/>
          </a:p>
          <a:p>
            <a:endParaRPr lang="en-ZA" dirty="0" smtClean="0"/>
          </a:p>
          <a:p>
            <a:endParaRPr lang="en-ZA" dirty="0" smtClean="0"/>
          </a:p>
          <a:p>
            <a:endParaRPr lang="en-ZA" dirty="0" smtClean="0"/>
          </a:p>
          <a:p>
            <a:endParaRPr lang="en-ZA" dirty="0" smtClean="0"/>
          </a:p>
          <a:p>
            <a:endParaRPr lang="en-ZA" dirty="0" smtClean="0"/>
          </a:p>
          <a:p>
            <a:endParaRPr lang="en-ZA" dirty="0"/>
          </a:p>
        </p:txBody>
      </p:sp>
      <p:sp>
        <p:nvSpPr>
          <p:cNvPr id="8" name="Content Placeholder 1"/>
          <p:cNvSpPr txBox="1">
            <a:spLocks/>
          </p:cNvSpPr>
          <p:nvPr/>
        </p:nvSpPr>
        <p:spPr>
          <a:xfrm>
            <a:off x="4961143" y="3202279"/>
            <a:ext cx="3996707" cy="2588921"/>
          </a:xfrm>
          <a:prstGeom prst="rect">
            <a:avLst/>
          </a:prstGeom>
          <a:ln>
            <a:solidFill>
              <a:schemeClr val="tx1"/>
            </a:solidFill>
          </a:ln>
        </p:spPr>
        <p:txBody>
          <a:bodyPr/>
          <a:lstStyle>
            <a:lvl1pPr marL="342900" indent="-342900" algn="l" defTabSz="914400" rtl="0" eaLnBrk="1" latinLnBrk="0" hangingPunct="1">
              <a:spcBef>
                <a:spcPts val="300"/>
              </a:spcBef>
              <a:spcAft>
                <a:spcPts val="30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ts val="300"/>
              </a:spcBef>
              <a:spcAft>
                <a:spcPts val="300"/>
              </a:spcAft>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ts val="300"/>
              </a:spcBef>
              <a:spcAft>
                <a:spcPts val="300"/>
              </a:spcAft>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300"/>
              </a:spcBef>
              <a:spcAft>
                <a:spcPts val="300"/>
              </a:spcAft>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300"/>
              </a:spcBef>
              <a:spcAft>
                <a:spcPts val="300"/>
              </a:spcAft>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ZA" b="1" dirty="0" smtClean="0"/>
              <a:t>REASON</a:t>
            </a:r>
          </a:p>
          <a:p>
            <a:r>
              <a:rPr lang="en-ZA" dirty="0" smtClean="0"/>
              <a:t>There is evidence </a:t>
            </a:r>
            <a:r>
              <a:rPr lang="en-ZA" dirty="0"/>
              <a:t>of comparable efficacy of </a:t>
            </a:r>
            <a:r>
              <a:rPr lang="en-ZA" dirty="0" err="1"/>
              <a:t>mebendazole</a:t>
            </a:r>
            <a:r>
              <a:rPr lang="en-ZA" dirty="0"/>
              <a:t> and </a:t>
            </a:r>
            <a:r>
              <a:rPr lang="en-ZA" dirty="0" err="1"/>
              <a:t>albendazole</a:t>
            </a:r>
            <a:r>
              <a:rPr lang="en-ZA" dirty="0"/>
              <a:t> for eradication of </a:t>
            </a:r>
            <a:r>
              <a:rPr lang="en-ZA" dirty="0" smtClean="0"/>
              <a:t>roundworm</a:t>
            </a:r>
            <a:endParaRPr lang="en-ZA" dirty="0"/>
          </a:p>
          <a:p>
            <a:endParaRPr lang="en-US" sz="1600" dirty="0" smtClean="0"/>
          </a:p>
          <a:p>
            <a:endParaRPr lang="en-US" sz="1600" dirty="0"/>
          </a:p>
          <a:p>
            <a:endParaRPr lang="en-US" sz="1600" dirty="0" smtClean="0"/>
          </a:p>
          <a:p>
            <a:endParaRPr lang="en-ZA" dirty="0" smtClean="0"/>
          </a:p>
          <a:p>
            <a:endParaRPr lang="en-ZA" dirty="0" smtClean="0"/>
          </a:p>
          <a:p>
            <a:endParaRPr lang="en-ZA" dirty="0" smtClean="0"/>
          </a:p>
          <a:p>
            <a:endParaRPr lang="en-ZA" dirty="0" smtClean="0"/>
          </a:p>
          <a:p>
            <a:endParaRPr lang="en-ZA"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5</a:t>
            </a:fld>
            <a:r>
              <a:rPr lang="en-ZA" sz="1200" dirty="0" smtClean="0">
                <a:latin typeface="Arial" pitchFamily="34" charset="0"/>
                <a:cs typeface="Arial" pitchFamily="34" charset="0"/>
              </a:rPr>
              <a:t> </a:t>
            </a:r>
            <a:endParaRPr lang="en-ZA" sz="1200" dirty="0">
              <a:latin typeface="Arial" pitchFamily="34" charset="0"/>
              <a:cs typeface="Arial" pitchFamily="34" charset="0"/>
            </a:endParaRPr>
          </a:p>
        </p:txBody>
      </p:sp>
      <p:sp>
        <p:nvSpPr>
          <p:cNvPr id="5" name="Content Placeholder 1"/>
          <p:cNvSpPr txBox="1">
            <a:spLocks/>
          </p:cNvSpPr>
          <p:nvPr/>
        </p:nvSpPr>
        <p:spPr>
          <a:xfrm>
            <a:off x="457200" y="1217612"/>
            <a:ext cx="8229600" cy="4498976"/>
          </a:xfrm>
          <a:prstGeom prst="rect">
            <a:avLst/>
          </a:prstGeom>
        </p:spPr>
        <p:txBody>
          <a:bodyPr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600"/>
              </a:spcBef>
              <a:spcAft>
                <a:spcPts val="600"/>
              </a:spcAft>
              <a:buNone/>
            </a:pPr>
            <a:r>
              <a:rPr lang="en-ZA" sz="6000" b="1" dirty="0" smtClean="0">
                <a:solidFill>
                  <a:srgbClr val="0D531A"/>
                </a:solidFill>
              </a:rPr>
              <a:t>THANK YOU</a:t>
            </a:r>
            <a:endParaRPr lang="en-ZA" sz="2800" b="1" dirty="0">
              <a:solidFill>
                <a:srgbClr val="0D531A"/>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TotalTime>
  <Words>215</Words>
  <Application>Microsoft Office PowerPoint</Application>
  <PresentationFormat>On-screen Show (4:3)</PresentationFormat>
  <Paragraphs>60</Paragraphs>
  <Slides>5</Slides>
  <Notes>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5</vt:i4>
      </vt:variant>
    </vt:vector>
  </HeadingPairs>
  <TitlesOfParts>
    <vt:vector size="9" baseType="lpstr">
      <vt:lpstr>Arial</vt:lpstr>
      <vt:lpstr>Calibri</vt:lpstr>
      <vt:lpstr>Office Theme</vt:lpstr>
      <vt:lpstr>Custom Design</vt:lpstr>
      <vt:lpstr>1 </vt:lpstr>
      <vt:lpstr>2 </vt:lpstr>
      <vt:lpstr>3 </vt:lpstr>
      <vt:lpstr>4 </vt:lpstr>
      <vt:lpstr>5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Trudy</dc:creator>
  <cp:lastModifiedBy>Trudy</cp:lastModifiedBy>
  <cp:revision>23</cp:revision>
  <dcterms:created xsi:type="dcterms:W3CDTF">2013-10-17T06:13:57Z</dcterms:created>
  <dcterms:modified xsi:type="dcterms:W3CDTF">2018-10-09T18:20:35Z</dcterms:modified>
</cp:coreProperties>
</file>