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0"/>
  </p:notesMasterIdLst>
  <p:handoutMasterIdLst>
    <p:handoutMasterId r:id="rId11"/>
  </p:handoutMasterIdLst>
  <p:sldIdLst>
    <p:sldId id="256" r:id="rId3"/>
    <p:sldId id="264" r:id="rId4"/>
    <p:sldId id="258" r:id="rId5"/>
    <p:sldId id="259" r:id="rId6"/>
    <p:sldId id="260" r:id="rId7"/>
    <p:sldId id="261" r:id="rId8"/>
    <p:sldId id="262"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86422" autoAdjust="0"/>
  </p:normalViewPr>
  <p:slideViewPr>
    <p:cSldViewPr>
      <p:cViewPr varScale="1">
        <p:scale>
          <a:sx n="60" d="100"/>
          <a:sy n="60" d="100"/>
        </p:scale>
        <p:origin x="9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696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NATIONAL DEPARTMENT OF HEALTH</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Chapter </a:t>
            </a:r>
            <a:r>
              <a:rPr lang="en-GB" sz="2800" b="1" dirty="0">
                <a:solidFill>
                  <a:schemeClr val="bg1"/>
                </a:solidFill>
                <a:latin typeface="Arial" pitchFamily="34" charset="0"/>
                <a:ea typeface="+mj-ea"/>
                <a:cs typeface="Arial" pitchFamily="34" charset="0"/>
              </a:rPr>
              <a:t>5: Skin conditions</a:t>
            </a: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707886"/>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AFFORDABLE MEDICINES</a:t>
            </a:r>
          </a:p>
          <a:p>
            <a:r>
              <a:rPr lang="en-US" sz="2000">
                <a:solidFill>
                  <a:schemeClr val="bg1">
                    <a:lumMod val="50000"/>
                  </a:schemeClr>
                </a:solidFill>
                <a:latin typeface="Arial" pitchFamily="34" charset="0"/>
                <a:cs typeface="Arial" pitchFamily="34" charset="0"/>
              </a:rPr>
              <a:t>ESSENTIAL MEDICINES PROGRAMME</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PRIMARY HEALTHCARE GUIDELINES 2018</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74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11560" y="-243408"/>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Chronic paronychia</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457200" y="1316515"/>
            <a:ext cx="6096000" cy="1855499"/>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ZA" sz="2000" dirty="0" smtClean="0">
                <a:latin typeface="Arial" panose="020B0604020202020204" pitchFamily="34" charset="0"/>
                <a:cs typeface="Arial" panose="020B0604020202020204" pitchFamily="34" charset="0"/>
              </a:rPr>
              <a:t>Chronic, red, swollen </a:t>
            </a:r>
            <a:r>
              <a:rPr lang="en-ZA" sz="2000" dirty="0" err="1" smtClean="0">
                <a:latin typeface="Arial" panose="020B0604020202020204" pitchFamily="34" charset="0"/>
                <a:cs typeface="Arial" panose="020B0604020202020204" pitchFamily="34" charset="0"/>
              </a:rPr>
              <a:t>nailfold</a:t>
            </a:r>
            <a:r>
              <a:rPr lang="en-ZA" sz="2000" dirty="0" smtClean="0">
                <a:latin typeface="Arial" panose="020B0604020202020204" pitchFamily="34" charset="0"/>
                <a:cs typeface="Arial" panose="020B0604020202020204" pitchFamily="34" charset="0"/>
              </a:rPr>
              <a:t>, lifted off the nail plate with whitish pus</a:t>
            </a:r>
          </a:p>
          <a:p>
            <a:r>
              <a:rPr lang="en-ZA" sz="2000" dirty="0" smtClean="0">
                <a:latin typeface="Arial" panose="020B0604020202020204" pitchFamily="34" charset="0"/>
                <a:cs typeface="Arial" panose="020B0604020202020204" pitchFamily="34" charset="0"/>
              </a:rPr>
              <a:t>Commonly caused by working in water and contact with household detergents</a:t>
            </a:r>
          </a:p>
          <a:p>
            <a:endParaRPr lang="en-ZA" dirty="0" smtClean="0"/>
          </a:p>
          <a:p>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a:stretch>
            <a:fillRect/>
          </a:stretch>
        </p:blipFill>
        <p:spPr>
          <a:xfrm>
            <a:off x="6808219" y="1308740"/>
            <a:ext cx="2139881" cy="1767993"/>
          </a:xfrm>
          <a:prstGeom prst="rect">
            <a:avLst/>
          </a:prstGeom>
        </p:spPr>
      </p:pic>
      <p:sp>
        <p:nvSpPr>
          <p:cNvPr id="7" name="Content Placeholder 1"/>
          <p:cNvSpPr txBox="1">
            <a:spLocks/>
          </p:cNvSpPr>
          <p:nvPr/>
        </p:nvSpPr>
        <p:spPr>
          <a:xfrm>
            <a:off x="457200" y="3356992"/>
            <a:ext cx="5050903" cy="201622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r>
              <a:rPr lang="en-ZA" dirty="0"/>
              <a:t>Topical antifungal </a:t>
            </a:r>
            <a:r>
              <a:rPr lang="en-ZA" b="1" dirty="0" smtClean="0">
                <a:solidFill>
                  <a:srgbClr val="FF0000"/>
                </a:solidFill>
              </a:rPr>
              <a:t>DELETED</a:t>
            </a:r>
          </a:p>
          <a:p>
            <a:r>
              <a:rPr lang="en-US" dirty="0"/>
              <a:t>Potent topical corticosteroid </a:t>
            </a:r>
            <a:r>
              <a:rPr lang="en-US" b="1" dirty="0" smtClean="0">
                <a:solidFill>
                  <a:srgbClr val="00B050"/>
                </a:solidFill>
              </a:rPr>
              <a:t>ADDED</a:t>
            </a:r>
            <a:r>
              <a:rPr lang="en-US" dirty="0" smtClean="0">
                <a:solidFill>
                  <a:srgbClr val="00B050"/>
                </a:solidFill>
              </a:rPr>
              <a:t> </a:t>
            </a:r>
            <a:r>
              <a:rPr lang="en-US" dirty="0" smtClean="0"/>
              <a:t>(e.g</a:t>
            </a:r>
            <a:r>
              <a:rPr lang="en-US" dirty="0"/>
              <a:t>. betamethasone 0.1% massaged into </a:t>
            </a:r>
            <a:r>
              <a:rPr lang="en-US" dirty="0" smtClean="0"/>
              <a:t>nail folds </a:t>
            </a:r>
            <a:r>
              <a:rPr lang="en-US" dirty="0"/>
              <a:t>at night for 3 </a:t>
            </a:r>
            <a:r>
              <a:rPr lang="en-US" dirty="0" smtClean="0"/>
              <a:t>weeks)</a:t>
            </a:r>
            <a:endParaRPr lang="en-US" dirty="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5868144" y="3474110"/>
            <a:ext cx="3089706" cy="1899106"/>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pPr marL="0" indent="0">
              <a:buNone/>
            </a:pPr>
            <a:r>
              <a:rPr lang="en-ZA" dirty="0" smtClean="0"/>
              <a:t>Primary cause is eczema: corticosteroids are more effective than antifungals</a:t>
            </a:r>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03376" y="-236044"/>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solidFill>
                  <a:schemeClr val="bg1"/>
                </a:solidFill>
                <a:latin typeface="Arial" pitchFamily="34" charset="0"/>
                <a:ea typeface="+mj-ea"/>
                <a:cs typeface="Arial" pitchFamily="34" charset="0"/>
              </a:rPr>
              <a:t>Hypopigmentory</a:t>
            </a:r>
            <a:r>
              <a:rPr lang="en-GB" sz="2800" b="1" dirty="0" smtClean="0">
                <a:solidFill>
                  <a:schemeClr val="bg1"/>
                </a:solidFill>
                <a:latin typeface="Arial" pitchFamily="34" charset="0"/>
                <a:ea typeface="+mj-ea"/>
                <a:cs typeface="Arial" pitchFamily="34" charset="0"/>
              </a:rPr>
              <a:t> disorders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336676" y="1103114"/>
            <a:ext cx="6096000" cy="1965846"/>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buFont typeface="Arial" pitchFamily="34" charset="0"/>
              <a:buNone/>
            </a:pPr>
            <a:r>
              <a:rPr lang="en-ZA" sz="1800" dirty="0" smtClean="0">
                <a:latin typeface="Arial" panose="020B0604020202020204" pitchFamily="34" charset="0"/>
                <a:cs typeface="Arial" panose="020B0604020202020204" pitchFamily="34" charset="0"/>
              </a:rPr>
              <a:t>ALBINISM: </a:t>
            </a:r>
            <a:r>
              <a:rPr lang="en-US" sz="1800" dirty="0" smtClean="0">
                <a:latin typeface="Arial" panose="020B0604020202020204" pitchFamily="34" charset="0"/>
                <a:cs typeface="Arial" panose="020B0604020202020204" pitchFamily="34" charset="0"/>
              </a:rPr>
              <a:t>Congenital disorder characterized by the complete or partial absence of pigment in the skin, hair and eyes.</a:t>
            </a:r>
          </a:p>
          <a:p>
            <a:pPr marL="0" indent="0">
              <a:buFont typeface="Arial" pitchFamily="34" charset="0"/>
              <a:buNone/>
            </a:pPr>
            <a:r>
              <a:rPr lang="en-US" sz="1800" dirty="0" smtClean="0">
                <a:latin typeface="Arial" panose="020B0604020202020204" pitchFamily="34" charset="0"/>
                <a:cs typeface="Arial" panose="020B0604020202020204" pitchFamily="34" charset="0"/>
              </a:rPr>
              <a:t>VITILIGO: Autoimmune disease </a:t>
            </a:r>
            <a:r>
              <a:rPr lang="en-US" sz="1800" dirty="0" err="1" smtClean="0">
                <a:latin typeface="Arial" panose="020B0604020202020204" pitchFamily="34" charset="0"/>
                <a:cs typeface="Arial" panose="020B0604020202020204" pitchFamily="34" charset="0"/>
              </a:rPr>
              <a:t>characterised</a:t>
            </a:r>
            <a:r>
              <a:rPr lang="en-US" sz="1800" dirty="0" smtClean="0">
                <a:latin typeface="Arial" panose="020B0604020202020204" pitchFamily="34" charset="0"/>
                <a:cs typeface="Arial" panose="020B0604020202020204" pitchFamily="34" charset="0"/>
              </a:rPr>
              <a:t> by patches of the skin losing their pigment. </a:t>
            </a:r>
            <a:endParaRPr lang="en-ZA" sz="1800" dirty="0" smtClean="0">
              <a:latin typeface="Arial" panose="020B0604020202020204" pitchFamily="34" charset="0"/>
              <a:cs typeface="Arial" panose="020B0604020202020204" pitchFamily="34" charset="0"/>
            </a:endParaRPr>
          </a:p>
          <a:p>
            <a:endParaRPr lang="en-ZA" dirty="0" smtClean="0"/>
          </a:p>
          <a:p>
            <a:endParaRPr lang="en-ZA" dirty="0" smtClean="0"/>
          </a:p>
          <a:p>
            <a:endParaRPr lang="en-ZA" dirty="0"/>
          </a:p>
        </p:txBody>
      </p:sp>
      <p:pic>
        <p:nvPicPr>
          <p:cNvPr id="6" name="Picture 5"/>
          <p:cNvPicPr>
            <a:picLocks noChangeAspect="1"/>
          </p:cNvPicPr>
          <p:nvPr/>
        </p:nvPicPr>
        <p:blipFill rotWithShape="1">
          <a:blip r:embed="rId2"/>
          <a:srcRect l="15907" t="37559" r="51201" b="22179"/>
          <a:stretch/>
        </p:blipFill>
        <p:spPr>
          <a:xfrm>
            <a:off x="6708563" y="1318331"/>
            <a:ext cx="2232249" cy="1750629"/>
          </a:xfrm>
          <a:prstGeom prst="rect">
            <a:avLst/>
          </a:prstGeom>
        </p:spPr>
      </p:pic>
      <p:sp>
        <p:nvSpPr>
          <p:cNvPr id="7" name="Content Placeholder 1"/>
          <p:cNvSpPr txBox="1">
            <a:spLocks/>
          </p:cNvSpPr>
          <p:nvPr/>
        </p:nvSpPr>
        <p:spPr>
          <a:xfrm>
            <a:off x="336676" y="3154153"/>
            <a:ext cx="5027412"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b="1" dirty="0" smtClean="0"/>
              <a:t>CHANGES</a:t>
            </a:r>
          </a:p>
          <a:p>
            <a:r>
              <a:rPr lang="en-US" sz="1600" dirty="0"/>
              <a:t>Guidance for management of </a:t>
            </a:r>
            <a:r>
              <a:rPr lang="en-US" sz="1600" dirty="0" smtClean="0"/>
              <a:t>HYPOPIGMENTORY DISORDERS </a:t>
            </a:r>
            <a:r>
              <a:rPr lang="en-US" sz="1600" b="1" dirty="0" smtClean="0">
                <a:solidFill>
                  <a:srgbClr val="00B050"/>
                </a:solidFill>
              </a:rPr>
              <a:t>ADDED</a:t>
            </a:r>
            <a:endParaRPr lang="en-US" sz="1600" b="1" dirty="0">
              <a:solidFill>
                <a:srgbClr val="00B050"/>
              </a:solidFill>
            </a:endParaRPr>
          </a:p>
          <a:p>
            <a:r>
              <a:rPr lang="en-US" sz="1600" dirty="0"/>
              <a:t>Zinc oxide </a:t>
            </a:r>
            <a:r>
              <a:rPr lang="en-US" sz="1600" dirty="0" smtClean="0"/>
              <a:t>cream to </a:t>
            </a:r>
            <a:r>
              <a:rPr lang="en-US" sz="1600" b="1" dirty="0" smtClean="0">
                <a:solidFill>
                  <a:srgbClr val="00B050"/>
                </a:solidFill>
              </a:rPr>
              <a:t>ADDED</a:t>
            </a:r>
            <a:r>
              <a:rPr lang="en-US" sz="1600" dirty="0" smtClean="0"/>
              <a:t> for ALBINISM</a:t>
            </a:r>
            <a:endParaRPr lang="en-US" sz="1600" dirty="0"/>
          </a:p>
          <a:p>
            <a:r>
              <a:rPr lang="en-US" sz="1600" dirty="0" smtClean="0"/>
              <a:t>Titanium </a:t>
            </a:r>
            <a:r>
              <a:rPr lang="en-US" sz="1600" dirty="0"/>
              <a:t>dioxide ointment/cream </a:t>
            </a:r>
            <a:r>
              <a:rPr lang="en-US" sz="1600" b="1" dirty="0" smtClean="0">
                <a:solidFill>
                  <a:srgbClr val="00B050"/>
                </a:solidFill>
              </a:rPr>
              <a:t>ADDED</a:t>
            </a:r>
            <a:r>
              <a:rPr lang="en-US" sz="1600" dirty="0" smtClean="0"/>
              <a:t> </a:t>
            </a:r>
            <a:r>
              <a:rPr lang="en-US" sz="1600" dirty="0"/>
              <a:t>for </a:t>
            </a:r>
            <a:r>
              <a:rPr lang="en-US" sz="1600" dirty="0" smtClean="0"/>
              <a:t>ALBINISM</a:t>
            </a:r>
          </a:p>
          <a:p>
            <a:r>
              <a:rPr lang="en-US" sz="1600" dirty="0" smtClean="0"/>
              <a:t>Titanium </a:t>
            </a:r>
            <a:r>
              <a:rPr lang="en-US" sz="1600" dirty="0"/>
              <a:t>dioxide </a:t>
            </a:r>
            <a:r>
              <a:rPr lang="en-US" sz="1600" b="1" dirty="0" smtClean="0">
                <a:solidFill>
                  <a:srgbClr val="00B050"/>
                </a:solidFill>
              </a:rPr>
              <a:t>ADDED</a:t>
            </a:r>
            <a:r>
              <a:rPr lang="en-US" sz="1600" dirty="0" smtClean="0"/>
              <a:t> for VITILIGO: to </a:t>
            </a:r>
            <a:r>
              <a:rPr lang="en-US" sz="1600" dirty="0"/>
              <a:t>be used ONLY when exposed to sunlight </a:t>
            </a:r>
            <a:r>
              <a:rPr lang="en-US" sz="1600" dirty="0" smtClean="0"/>
              <a:t>between 10:00 </a:t>
            </a:r>
            <a:r>
              <a:rPr lang="en-US" sz="1600" dirty="0"/>
              <a:t>and </a:t>
            </a:r>
            <a:r>
              <a:rPr lang="en-US" sz="1600" dirty="0" smtClean="0"/>
              <a:t>15:00</a:t>
            </a:r>
            <a:endParaRPr lang="en-US" sz="1600" dirty="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5508104" y="3202279"/>
            <a:ext cx="3449746"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b="1" dirty="0" smtClean="0"/>
              <a:t>REASON</a:t>
            </a:r>
          </a:p>
          <a:p>
            <a:r>
              <a:rPr lang="en-US" sz="1800" dirty="0"/>
              <a:t>The PHC STGs </a:t>
            </a:r>
            <a:r>
              <a:rPr lang="en-US" sz="1800" dirty="0" smtClean="0"/>
              <a:t>should describe treatment </a:t>
            </a:r>
            <a:r>
              <a:rPr lang="en-US" sz="1800" dirty="0"/>
              <a:t>for common skin </a:t>
            </a:r>
            <a:r>
              <a:rPr lang="en-US" sz="1800" dirty="0" smtClean="0"/>
              <a:t>disorders</a:t>
            </a:r>
          </a:p>
          <a:p>
            <a:r>
              <a:rPr lang="en-US" sz="1800" dirty="0" smtClean="0"/>
              <a:t>Zinc oxide/ titanium dioxide used as a sunscreen</a:t>
            </a:r>
          </a:p>
          <a:p>
            <a:r>
              <a:rPr lang="en-US" sz="1800" dirty="0" smtClean="0"/>
              <a:t>Moderate </a:t>
            </a:r>
            <a:r>
              <a:rPr lang="en-US" sz="1800" dirty="0"/>
              <a:t>sun exposure is beneficial in </a:t>
            </a:r>
            <a:r>
              <a:rPr lang="en-US" sz="1800" dirty="0" smtClean="0"/>
              <a:t>VITILIGO</a:t>
            </a:r>
            <a:endParaRPr lang="en-US" sz="1800" dirty="0"/>
          </a:p>
          <a:p>
            <a:endParaRPr lang="en-ZA"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251520" y="0"/>
            <a:ext cx="7056784" cy="730498"/>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Atopic eczema </a:t>
            </a:r>
            <a:r>
              <a:rPr lang="en-GB" sz="2800" b="1" dirty="0" smtClean="0">
                <a:solidFill>
                  <a:schemeClr val="bg1"/>
                </a:solidFill>
                <a:latin typeface="Arial" pitchFamily="34" charset="0"/>
                <a:ea typeface="+mj-ea"/>
                <a:cs typeface="Arial" pitchFamily="34" charset="0"/>
              </a:rPr>
              <a:t>&amp; </a:t>
            </a:r>
            <a:r>
              <a:rPr lang="en-GB" sz="2800" b="1" dirty="0">
                <a:solidFill>
                  <a:schemeClr val="bg1"/>
                </a:solidFill>
                <a:latin typeface="Arial" pitchFamily="34" charset="0"/>
                <a:ea typeface="+mj-ea"/>
                <a:cs typeface="Arial" pitchFamily="34" charset="0"/>
              </a:rPr>
              <a:t>seborrhoeic dermatitis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457200" y="1316515"/>
            <a:ext cx="6096000" cy="1248389"/>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buNone/>
            </a:pPr>
            <a:r>
              <a:rPr lang="en-ZA" sz="2000" dirty="0" smtClean="0">
                <a:latin typeface="Arial" panose="020B0604020202020204" pitchFamily="34" charset="0"/>
                <a:cs typeface="Arial" panose="020B0604020202020204" pitchFamily="34" charset="0"/>
              </a:rPr>
              <a:t>Acute flare of atopic eczema and seborrheic dermatitis</a:t>
            </a:r>
          </a:p>
          <a:p>
            <a:endParaRPr lang="en-ZA" dirty="0"/>
          </a:p>
        </p:txBody>
      </p:sp>
      <p:pic>
        <p:nvPicPr>
          <p:cNvPr id="6" name="Picture 5"/>
          <p:cNvPicPr>
            <a:picLocks noChangeAspect="1"/>
          </p:cNvPicPr>
          <p:nvPr/>
        </p:nvPicPr>
        <p:blipFill rotWithShape="1">
          <a:blip r:embed="rId2"/>
          <a:srcRect l="12330" t="33749" r="47965" b="19105"/>
          <a:stretch/>
        </p:blipFill>
        <p:spPr>
          <a:xfrm>
            <a:off x="6831565" y="1316514"/>
            <a:ext cx="2141430" cy="1752445"/>
          </a:xfrm>
          <a:prstGeom prst="rect">
            <a:avLst/>
          </a:prstGeom>
        </p:spPr>
      </p:pic>
      <p:sp>
        <p:nvSpPr>
          <p:cNvPr id="7" name="Content Placeholder 1"/>
          <p:cNvSpPr txBox="1">
            <a:spLocks/>
          </p:cNvSpPr>
          <p:nvPr/>
        </p:nvSpPr>
        <p:spPr>
          <a:xfrm>
            <a:off x="457201" y="3329608"/>
            <a:ext cx="3826767" cy="2043608"/>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r>
              <a:rPr lang="en-US" dirty="0" smtClean="0"/>
              <a:t>Potent </a:t>
            </a:r>
            <a:r>
              <a:rPr lang="en-US" dirty="0"/>
              <a:t>topical corticosteroids (</a:t>
            </a:r>
            <a:r>
              <a:rPr lang="en-US" dirty="0" err="1"/>
              <a:t>eg</a:t>
            </a:r>
            <a:r>
              <a:rPr lang="en-US" dirty="0"/>
              <a:t> betamethasone 0.1</a:t>
            </a:r>
            <a:r>
              <a:rPr lang="en-US" dirty="0" smtClean="0"/>
              <a:t>%) </a:t>
            </a:r>
            <a:r>
              <a:rPr lang="en-US" b="1" dirty="0" smtClean="0">
                <a:solidFill>
                  <a:srgbClr val="FFC000"/>
                </a:solidFill>
              </a:rPr>
              <a:t>AMENDED</a:t>
            </a:r>
            <a:r>
              <a:rPr lang="en-US" dirty="0" smtClean="0"/>
              <a:t> from twice to once daily</a:t>
            </a:r>
          </a:p>
          <a:p>
            <a:endParaRPr lang="en-US" dirty="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4604956" y="3346294"/>
            <a:ext cx="4368039" cy="2026922"/>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pPr marL="0" indent="0">
              <a:buNone/>
            </a:pPr>
            <a:r>
              <a:rPr lang="en-US" dirty="0" smtClean="0"/>
              <a:t>Once </a:t>
            </a:r>
            <a:r>
              <a:rPr lang="en-US" dirty="0"/>
              <a:t>daily application of potent topical </a:t>
            </a:r>
            <a:r>
              <a:rPr lang="en-US" dirty="0" smtClean="0"/>
              <a:t>corticosteroids is as effective as twice daily</a:t>
            </a:r>
            <a:endParaRPr lang="en-ZA" dirty="0" smtClean="0"/>
          </a:p>
          <a:p>
            <a:pPr marL="0" indent="0">
              <a:buNone/>
            </a:pPr>
            <a:endParaRPr lang="en-ZA" dirty="0" smtClean="0"/>
          </a:p>
          <a:p>
            <a:endParaRPr lang="en-ZA" dirty="0" smtClean="0"/>
          </a:p>
          <a:p>
            <a:endParaRPr lang="en-Z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593576" y="-2360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i="1" dirty="0">
                <a:solidFill>
                  <a:schemeClr val="bg1"/>
                </a:solidFill>
                <a:latin typeface="Arial" pitchFamily="34" charset="0"/>
                <a:ea typeface="+mj-ea"/>
                <a:cs typeface="Arial" pitchFamily="34" charset="0"/>
              </a:rPr>
              <a:t>Tinea </a:t>
            </a:r>
            <a:r>
              <a:rPr lang="en-GB" sz="2800" b="1" i="1" dirty="0" err="1">
                <a:solidFill>
                  <a:schemeClr val="bg1"/>
                </a:solidFill>
                <a:latin typeface="Arial" pitchFamily="34" charset="0"/>
                <a:ea typeface="+mj-ea"/>
                <a:cs typeface="Arial" pitchFamily="34" charset="0"/>
              </a:rPr>
              <a:t>capitis</a:t>
            </a:r>
            <a:r>
              <a:rPr lang="en-GB" sz="2800" b="1" i="1" dirty="0">
                <a:solidFill>
                  <a:schemeClr val="bg1"/>
                </a:solidFill>
                <a:latin typeface="Arial" pitchFamily="34" charset="0"/>
                <a:ea typeface="+mj-ea"/>
                <a:cs typeface="Arial" pitchFamily="34" charset="0"/>
              </a:rPr>
              <a:t> </a:t>
            </a:r>
            <a:r>
              <a:rPr lang="en-GB" sz="2800" b="1" dirty="0">
                <a:solidFill>
                  <a:schemeClr val="bg1"/>
                </a:solidFill>
                <a:latin typeface="Arial" pitchFamily="34" charset="0"/>
                <a:ea typeface="+mj-ea"/>
                <a:cs typeface="Arial" pitchFamily="34" charset="0"/>
              </a:rPr>
              <a:t>(adults)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457200" y="1316515"/>
            <a:ext cx="6096000" cy="1248389"/>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buNone/>
            </a:pPr>
            <a:r>
              <a:rPr lang="en-ZA" sz="2000" dirty="0" smtClean="0">
                <a:latin typeface="Arial" panose="020B0604020202020204" pitchFamily="34" charset="0"/>
                <a:cs typeface="Arial" panose="020B0604020202020204" pitchFamily="34" charset="0"/>
              </a:rPr>
              <a:t>Round of patchy bald areas with scales and stumps of broken off </a:t>
            </a:r>
            <a:r>
              <a:rPr lang="en-ZA" sz="2000" dirty="0" smtClean="0">
                <a:latin typeface="Arial" panose="020B0604020202020204" pitchFamily="34" charset="0"/>
                <a:cs typeface="Arial" panose="020B0604020202020204" pitchFamily="34" charset="0"/>
              </a:rPr>
              <a:t>hair.</a:t>
            </a:r>
            <a:endParaRPr lang="en-ZA" sz="2000" dirty="0" smtClean="0">
              <a:latin typeface="Arial" panose="020B0604020202020204" pitchFamily="34" charset="0"/>
              <a:cs typeface="Arial" panose="020B0604020202020204" pitchFamily="34" charset="0"/>
            </a:endParaRPr>
          </a:p>
          <a:p>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a:stretch>
            <a:fillRect/>
          </a:stretch>
        </p:blipFill>
        <p:spPr>
          <a:xfrm>
            <a:off x="6842833" y="1316515"/>
            <a:ext cx="2097206" cy="1755800"/>
          </a:xfrm>
          <a:prstGeom prst="rect">
            <a:avLst/>
          </a:prstGeom>
        </p:spPr>
      </p:pic>
      <p:sp>
        <p:nvSpPr>
          <p:cNvPr id="7" name="Content Placeholder 1"/>
          <p:cNvSpPr txBox="1">
            <a:spLocks/>
          </p:cNvSpPr>
          <p:nvPr/>
        </p:nvSpPr>
        <p:spPr>
          <a:xfrm>
            <a:off x="457201" y="2911625"/>
            <a:ext cx="4402831" cy="2245567"/>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r>
              <a:rPr lang="en-US" dirty="0" smtClean="0"/>
              <a:t>Fluconazole for </a:t>
            </a:r>
            <a:r>
              <a:rPr lang="en-US" i="1" dirty="0" smtClean="0"/>
              <a:t>Ti</a:t>
            </a:r>
            <a:r>
              <a:rPr lang="en-US" i="1" dirty="0" smtClean="0"/>
              <a:t>nea </a:t>
            </a:r>
            <a:r>
              <a:rPr lang="en-US" i="1" dirty="0" err="1" smtClean="0"/>
              <a:t>capitis</a:t>
            </a:r>
            <a:r>
              <a:rPr lang="en-US" i="1" dirty="0" smtClean="0"/>
              <a:t> </a:t>
            </a:r>
            <a:r>
              <a:rPr lang="en-US" dirty="0" smtClean="0"/>
              <a:t>in adults </a:t>
            </a:r>
            <a:r>
              <a:rPr lang="en-US" b="1" dirty="0" smtClean="0">
                <a:solidFill>
                  <a:srgbClr val="FFC000"/>
                </a:solidFill>
              </a:rPr>
              <a:t>AMENDED</a:t>
            </a:r>
            <a:r>
              <a:rPr lang="en-US" dirty="0" smtClean="0"/>
              <a:t> </a:t>
            </a:r>
            <a:r>
              <a:rPr lang="en-US" dirty="0"/>
              <a:t>from </a:t>
            </a:r>
            <a:r>
              <a:rPr lang="en-US" dirty="0" smtClean="0"/>
              <a:t>200 mg daily </a:t>
            </a:r>
            <a:r>
              <a:rPr lang="en-US" dirty="0"/>
              <a:t>for 6 weeks to 200 mg weekly for 6 weeks </a:t>
            </a:r>
          </a:p>
          <a:p>
            <a:endParaRPr lang="en-US" dirty="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5148064" y="3202279"/>
            <a:ext cx="3791975" cy="195491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800" b="1" dirty="0" smtClean="0"/>
              <a:t>REASON</a:t>
            </a:r>
          </a:p>
          <a:p>
            <a:r>
              <a:rPr lang="en-ZA" dirty="0" smtClean="0"/>
              <a:t>Fluconazole 200 mg weekly is as effective as 200 mg daily</a:t>
            </a:r>
          </a:p>
          <a:p>
            <a:endParaRPr lang="en-ZA" dirty="0" smtClean="0"/>
          </a:p>
          <a:p>
            <a:endParaRPr lang="en-ZA" dirty="0" smtClean="0"/>
          </a:p>
          <a:p>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smtClean="0">
                <a:solidFill>
                  <a:srgbClr val="0D531A"/>
                </a:solidFill>
              </a:rPr>
              <a:t>THANK YOU</a:t>
            </a:r>
            <a:endParaRPr lang="en-ZA" sz="2800" b="1" dirty="0">
              <a:solidFill>
                <a:srgbClr val="0D531A"/>
              </a:solidFill>
            </a:endParaRPr>
          </a:p>
        </p:txBody>
      </p:sp>
    </p:spTree>
    <p:extLst>
      <p:ext uri="{BB962C8B-B14F-4D97-AF65-F5344CB8AC3E}">
        <p14:creationId xmlns:p14="http://schemas.microsoft.com/office/powerpoint/2010/main" val="3910348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369</Words>
  <Application>Microsoft Office PowerPoint</Application>
  <PresentationFormat>On-screen Show (4:3)</PresentationFormat>
  <Paragraphs>91</Paragraphs>
  <Slides>7</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Office Theme</vt:lpstr>
      <vt:lpstr>Custom Design</vt:lpstr>
      <vt:lpstr>1 </vt:lpstr>
      <vt:lpstr>2 </vt:lpstr>
      <vt:lpstr>3 </vt:lpstr>
      <vt:lpstr>4 </vt:lpstr>
      <vt:lpstr>5 </vt:lpstr>
      <vt:lpstr>6 </vt:lpstr>
      <vt:lpstr>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21</cp:revision>
  <dcterms:created xsi:type="dcterms:W3CDTF">2013-10-17T06:13:57Z</dcterms:created>
  <dcterms:modified xsi:type="dcterms:W3CDTF">2018-10-09T18:30:36Z</dcterms:modified>
</cp:coreProperties>
</file>