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9"/>
  </p:notesMasterIdLst>
  <p:sldIdLst>
    <p:sldId id="263" r:id="rId5"/>
    <p:sldId id="366" r:id="rId6"/>
    <p:sldId id="264" r:id="rId7"/>
    <p:sldId id="26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82"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EFCB7515-357E-45E8-A730-250110952D86}" type="doc">
      <dgm:prSet loTypeId="urn:microsoft.com/office/officeart/2018/2/layout/IconVerticalSolidList" loCatId="icon" qsTypeId="urn:microsoft.com/office/officeart/2005/8/quickstyle/simple1" qsCatId="simple" csTypeId="urn:microsoft.com/office/officeart/2018/5/colors/Iconchunking_neutralicontext_colorful2" csCatId="colorful" phldr="1"/>
      <dgm:spPr/>
      <dgm:t>
        <a:bodyPr/>
        <a:lstStyle/>
        <a:p>
          <a:endParaRPr lang="en-US"/>
        </a:p>
      </dgm:t>
    </dgm:pt>
    <dgm:pt modelId="{11C2F52A-3CC6-429C-A3DE-035CFEE754D8}">
      <dgm:prSet/>
      <dgm:spPr/>
      <dgm:t>
        <a:bodyPr/>
        <a:lstStyle/>
        <a:p>
          <a:r>
            <a:rPr lang="en-US" dirty="0"/>
            <a:t>Polymer Chain Reaction (PCR method) used</a:t>
          </a:r>
        </a:p>
      </dgm:t>
    </dgm:pt>
    <dgm:pt modelId="{41CA9468-CD28-4E39-AD6F-F6FB39732989}" type="parTrans" cxnId="{1C9C0B4C-9D5D-4420-9BE1-ED0B38FD11E6}">
      <dgm:prSet/>
      <dgm:spPr/>
      <dgm:t>
        <a:bodyPr/>
        <a:lstStyle/>
        <a:p>
          <a:endParaRPr lang="en-US"/>
        </a:p>
      </dgm:t>
    </dgm:pt>
    <dgm:pt modelId="{DF89BB6E-0A37-4610-B33D-AD88948BBA02}" type="sibTrans" cxnId="{1C9C0B4C-9D5D-4420-9BE1-ED0B38FD11E6}">
      <dgm:prSet/>
      <dgm:spPr/>
      <dgm:t>
        <a:bodyPr/>
        <a:lstStyle/>
        <a:p>
          <a:endParaRPr lang="en-US"/>
        </a:p>
      </dgm:t>
    </dgm:pt>
    <dgm:pt modelId="{5F5F9B25-9A8C-4429-91C9-8B5BD1385C37}">
      <dgm:prSet/>
      <dgm:spPr/>
      <dgm:t>
        <a:bodyPr/>
        <a:lstStyle/>
        <a:p>
          <a:r>
            <a:rPr lang="en-US" dirty="0"/>
            <a:t>GeneXpert will be used in near future</a:t>
          </a:r>
        </a:p>
      </dgm:t>
    </dgm:pt>
    <dgm:pt modelId="{30A1B7E9-3D5E-49D0-8438-1FBE3632B032}" type="parTrans" cxnId="{6FD951C7-CBF5-49FB-AC0C-BC793AC148A6}">
      <dgm:prSet/>
      <dgm:spPr/>
      <dgm:t>
        <a:bodyPr/>
        <a:lstStyle/>
        <a:p>
          <a:endParaRPr lang="en-US"/>
        </a:p>
      </dgm:t>
    </dgm:pt>
    <dgm:pt modelId="{95531BD8-F3BE-4FE7-952F-1E3BFB8C7823}" type="sibTrans" cxnId="{6FD951C7-CBF5-49FB-AC0C-BC793AC148A6}">
      <dgm:prSet/>
      <dgm:spPr/>
      <dgm:t>
        <a:bodyPr/>
        <a:lstStyle/>
        <a:p>
          <a:endParaRPr lang="en-US"/>
        </a:p>
      </dgm:t>
    </dgm:pt>
    <dgm:pt modelId="{DBC12E39-E405-42D5-92AC-C54EE806EA26}">
      <dgm:prSet/>
      <dgm:spPr/>
      <dgm:t>
        <a:bodyPr/>
        <a:lstStyle/>
        <a:p>
          <a:r>
            <a:rPr lang="en-US" dirty="0"/>
            <a:t>Samples to be sent are: </a:t>
          </a:r>
          <a:r>
            <a:rPr lang="en-US" b="1" dirty="0"/>
            <a:t>upper respiratory tract samples </a:t>
          </a:r>
          <a:r>
            <a:rPr lang="en-US" dirty="0"/>
            <a:t>(nasopharyngeal and oropharyngeal swabs in universal transport medium) or </a:t>
          </a:r>
          <a:r>
            <a:rPr lang="en-US" b="1" dirty="0"/>
            <a:t>lower respiratory tract samples </a:t>
          </a:r>
          <a:r>
            <a:rPr lang="en-US" dirty="0"/>
            <a:t>if possible (</a:t>
          </a:r>
          <a:r>
            <a:rPr lang="en-US" b="1" dirty="0"/>
            <a:t>sputum</a:t>
          </a:r>
          <a:r>
            <a:rPr lang="en-US" dirty="0"/>
            <a:t>, tracheal aspirates, bronchoalveolar lavage fluid)</a:t>
          </a:r>
        </a:p>
      </dgm:t>
    </dgm:pt>
    <dgm:pt modelId="{32198F08-8925-466B-972A-456C227B932E}" type="parTrans" cxnId="{96DAE98C-A139-4867-9B13-92912EB78359}">
      <dgm:prSet/>
      <dgm:spPr/>
      <dgm:t>
        <a:bodyPr/>
        <a:lstStyle/>
        <a:p>
          <a:endParaRPr lang="en-US"/>
        </a:p>
      </dgm:t>
    </dgm:pt>
    <dgm:pt modelId="{56BFB09B-AC5C-4300-BCDA-1EB2A1245926}" type="sibTrans" cxnId="{96DAE98C-A139-4867-9B13-92912EB78359}">
      <dgm:prSet/>
      <dgm:spPr/>
      <dgm:t>
        <a:bodyPr/>
        <a:lstStyle/>
        <a:p>
          <a:endParaRPr lang="en-US"/>
        </a:p>
      </dgm:t>
    </dgm:pt>
    <dgm:pt modelId="{ED389E4F-98F8-405B-BB4D-E71A7243553A}" type="pres">
      <dgm:prSet presAssocID="{EFCB7515-357E-45E8-A730-250110952D86}" presName="root" presStyleCnt="0">
        <dgm:presLayoutVars>
          <dgm:dir/>
          <dgm:resizeHandles val="exact"/>
        </dgm:presLayoutVars>
      </dgm:prSet>
      <dgm:spPr/>
    </dgm:pt>
    <dgm:pt modelId="{1F679327-9CB4-4A37-A248-330CF42544B4}" type="pres">
      <dgm:prSet presAssocID="{11C2F52A-3CC6-429C-A3DE-035CFEE754D8}" presName="compNode" presStyleCnt="0"/>
      <dgm:spPr/>
    </dgm:pt>
    <dgm:pt modelId="{4D75B015-0D14-45AB-94F1-862ADC1068B6}" type="pres">
      <dgm:prSet presAssocID="{11C2F52A-3CC6-429C-A3DE-035CFEE754D8}" presName="bgRect" presStyleLbl="bgShp" presStyleIdx="0" presStyleCnt="3"/>
      <dgm:spPr/>
    </dgm:pt>
    <dgm:pt modelId="{8FC3CA40-DF6E-41D3-8FCB-42E86E4B459B}" type="pres">
      <dgm:prSet presAssocID="{11C2F52A-3CC6-429C-A3DE-035CFEE754D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ientist"/>
        </a:ext>
      </dgm:extLst>
    </dgm:pt>
    <dgm:pt modelId="{CCF1BA8F-7EED-489E-8F84-710F6A51654C}" type="pres">
      <dgm:prSet presAssocID="{11C2F52A-3CC6-429C-A3DE-035CFEE754D8}" presName="spaceRect" presStyleCnt="0"/>
      <dgm:spPr/>
    </dgm:pt>
    <dgm:pt modelId="{86A0209E-44A5-4411-80F2-6D6D95848BF1}" type="pres">
      <dgm:prSet presAssocID="{11C2F52A-3CC6-429C-A3DE-035CFEE754D8}" presName="parTx" presStyleLbl="revTx" presStyleIdx="0" presStyleCnt="3">
        <dgm:presLayoutVars>
          <dgm:chMax val="0"/>
          <dgm:chPref val="0"/>
        </dgm:presLayoutVars>
      </dgm:prSet>
      <dgm:spPr/>
    </dgm:pt>
    <dgm:pt modelId="{18EC7A9A-1E24-446F-A007-9E667E929779}" type="pres">
      <dgm:prSet presAssocID="{DF89BB6E-0A37-4610-B33D-AD88948BBA02}" presName="sibTrans" presStyleCnt="0"/>
      <dgm:spPr/>
    </dgm:pt>
    <dgm:pt modelId="{605857C0-A30E-4177-8EA6-6AC2B809FE8E}" type="pres">
      <dgm:prSet presAssocID="{5F5F9B25-9A8C-4429-91C9-8B5BD1385C37}" presName="compNode" presStyleCnt="0"/>
      <dgm:spPr/>
    </dgm:pt>
    <dgm:pt modelId="{D8E1A3A4-F805-4BBF-B258-99EC602C28BE}" type="pres">
      <dgm:prSet presAssocID="{5F5F9B25-9A8C-4429-91C9-8B5BD1385C37}" presName="bgRect" presStyleLbl="bgShp" presStyleIdx="1" presStyleCnt="3"/>
      <dgm:spPr>
        <a:solidFill>
          <a:schemeClr val="bg1">
            <a:lumMod val="65000"/>
          </a:schemeClr>
        </a:solidFill>
      </dgm:spPr>
    </dgm:pt>
    <dgm:pt modelId="{1C7F60FA-21D0-4CF1-8CA7-0A243AB1425E}" type="pres">
      <dgm:prSet presAssocID="{5F5F9B25-9A8C-4429-91C9-8B5BD1385C3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uture"/>
        </a:ext>
      </dgm:extLst>
    </dgm:pt>
    <dgm:pt modelId="{BAB9EBF3-71EE-476E-A396-AB95E00E5371}" type="pres">
      <dgm:prSet presAssocID="{5F5F9B25-9A8C-4429-91C9-8B5BD1385C37}" presName="spaceRect" presStyleCnt="0"/>
      <dgm:spPr/>
    </dgm:pt>
    <dgm:pt modelId="{59F80FEE-4890-4FCA-A854-F7EDD191C5E1}" type="pres">
      <dgm:prSet presAssocID="{5F5F9B25-9A8C-4429-91C9-8B5BD1385C37}" presName="parTx" presStyleLbl="revTx" presStyleIdx="1" presStyleCnt="3">
        <dgm:presLayoutVars>
          <dgm:chMax val="0"/>
          <dgm:chPref val="0"/>
        </dgm:presLayoutVars>
      </dgm:prSet>
      <dgm:spPr/>
    </dgm:pt>
    <dgm:pt modelId="{26BBFC20-6050-4A0D-B5E7-8E05060B136D}" type="pres">
      <dgm:prSet presAssocID="{95531BD8-F3BE-4FE7-952F-1E3BFB8C7823}" presName="sibTrans" presStyleCnt="0"/>
      <dgm:spPr/>
    </dgm:pt>
    <dgm:pt modelId="{C715ABBC-BFDE-4D5A-9741-D7DE916F159D}" type="pres">
      <dgm:prSet presAssocID="{DBC12E39-E405-42D5-92AC-C54EE806EA26}" presName="compNode" presStyleCnt="0"/>
      <dgm:spPr/>
    </dgm:pt>
    <dgm:pt modelId="{B13CCFC8-EB91-455D-AAD1-26760B2C14F7}" type="pres">
      <dgm:prSet presAssocID="{DBC12E39-E405-42D5-92AC-C54EE806EA26}" presName="bgRect" presStyleLbl="bgShp" presStyleIdx="2" presStyleCnt="3"/>
      <dgm:spPr>
        <a:solidFill>
          <a:srgbClr val="005D28"/>
        </a:solidFill>
      </dgm:spPr>
    </dgm:pt>
    <dgm:pt modelId="{0AA00EF4-A5BB-4CCE-B379-BCDFEF350A88}" type="pres">
      <dgm:prSet presAssocID="{DBC12E39-E405-42D5-92AC-C54EE806EA2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keleton"/>
        </a:ext>
      </dgm:extLst>
    </dgm:pt>
    <dgm:pt modelId="{18BE2B32-5A3A-4782-85C7-DE68E18508CD}" type="pres">
      <dgm:prSet presAssocID="{DBC12E39-E405-42D5-92AC-C54EE806EA26}" presName="spaceRect" presStyleCnt="0"/>
      <dgm:spPr/>
    </dgm:pt>
    <dgm:pt modelId="{EF375AD9-DF50-4CFD-ACF1-6BB3746F627B}" type="pres">
      <dgm:prSet presAssocID="{DBC12E39-E405-42D5-92AC-C54EE806EA26}" presName="parTx" presStyleLbl="revTx" presStyleIdx="2" presStyleCnt="3">
        <dgm:presLayoutVars>
          <dgm:chMax val="0"/>
          <dgm:chPref val="0"/>
        </dgm:presLayoutVars>
      </dgm:prSet>
      <dgm:spPr/>
    </dgm:pt>
  </dgm:ptLst>
  <dgm:cxnLst>
    <dgm:cxn modelId="{A7166004-7E92-4823-A2B9-951AF0E738FA}" type="presOf" srcId="{5F5F9B25-9A8C-4429-91C9-8B5BD1385C37}" destId="{59F80FEE-4890-4FCA-A854-F7EDD191C5E1}" srcOrd="0" destOrd="0" presId="urn:microsoft.com/office/officeart/2018/2/layout/IconVerticalSolidList"/>
    <dgm:cxn modelId="{4859930B-5FCF-4277-8C34-ED50C05C4498}" type="presOf" srcId="{11C2F52A-3CC6-429C-A3DE-035CFEE754D8}" destId="{86A0209E-44A5-4411-80F2-6D6D95848BF1}" srcOrd="0" destOrd="0" presId="urn:microsoft.com/office/officeart/2018/2/layout/IconVerticalSolidList"/>
    <dgm:cxn modelId="{6399AE37-FD6B-4565-A4DC-F014DF8A6BCF}" type="presOf" srcId="{EFCB7515-357E-45E8-A730-250110952D86}" destId="{ED389E4F-98F8-405B-BB4D-E71A7243553A}" srcOrd="0" destOrd="0" presId="urn:microsoft.com/office/officeart/2018/2/layout/IconVerticalSolidList"/>
    <dgm:cxn modelId="{1C9C0B4C-9D5D-4420-9BE1-ED0B38FD11E6}" srcId="{EFCB7515-357E-45E8-A730-250110952D86}" destId="{11C2F52A-3CC6-429C-A3DE-035CFEE754D8}" srcOrd="0" destOrd="0" parTransId="{41CA9468-CD28-4E39-AD6F-F6FB39732989}" sibTransId="{DF89BB6E-0A37-4610-B33D-AD88948BBA02}"/>
    <dgm:cxn modelId="{96DAE98C-A139-4867-9B13-92912EB78359}" srcId="{EFCB7515-357E-45E8-A730-250110952D86}" destId="{DBC12E39-E405-42D5-92AC-C54EE806EA26}" srcOrd="2" destOrd="0" parTransId="{32198F08-8925-466B-972A-456C227B932E}" sibTransId="{56BFB09B-AC5C-4300-BCDA-1EB2A1245926}"/>
    <dgm:cxn modelId="{A100A0C2-EC81-421A-A60D-C59CE223FEB0}" type="presOf" srcId="{DBC12E39-E405-42D5-92AC-C54EE806EA26}" destId="{EF375AD9-DF50-4CFD-ACF1-6BB3746F627B}" srcOrd="0" destOrd="0" presId="urn:microsoft.com/office/officeart/2018/2/layout/IconVerticalSolidList"/>
    <dgm:cxn modelId="{6FD951C7-CBF5-49FB-AC0C-BC793AC148A6}" srcId="{EFCB7515-357E-45E8-A730-250110952D86}" destId="{5F5F9B25-9A8C-4429-91C9-8B5BD1385C37}" srcOrd="1" destOrd="0" parTransId="{30A1B7E9-3D5E-49D0-8438-1FBE3632B032}" sibTransId="{95531BD8-F3BE-4FE7-952F-1E3BFB8C7823}"/>
    <dgm:cxn modelId="{07FC9941-DDDD-4F1E-923A-634182E4BF71}" type="presParOf" srcId="{ED389E4F-98F8-405B-BB4D-E71A7243553A}" destId="{1F679327-9CB4-4A37-A248-330CF42544B4}" srcOrd="0" destOrd="0" presId="urn:microsoft.com/office/officeart/2018/2/layout/IconVerticalSolidList"/>
    <dgm:cxn modelId="{C8AF4BF9-E74B-4608-AA7F-61E2396D46EF}" type="presParOf" srcId="{1F679327-9CB4-4A37-A248-330CF42544B4}" destId="{4D75B015-0D14-45AB-94F1-862ADC1068B6}" srcOrd="0" destOrd="0" presId="urn:microsoft.com/office/officeart/2018/2/layout/IconVerticalSolidList"/>
    <dgm:cxn modelId="{668FD2E2-B1C9-4121-A5F4-E15266F90862}" type="presParOf" srcId="{1F679327-9CB4-4A37-A248-330CF42544B4}" destId="{8FC3CA40-DF6E-41D3-8FCB-42E86E4B459B}" srcOrd="1" destOrd="0" presId="urn:microsoft.com/office/officeart/2018/2/layout/IconVerticalSolidList"/>
    <dgm:cxn modelId="{BFA6AE98-1695-4098-8586-01D69FD542B2}" type="presParOf" srcId="{1F679327-9CB4-4A37-A248-330CF42544B4}" destId="{CCF1BA8F-7EED-489E-8F84-710F6A51654C}" srcOrd="2" destOrd="0" presId="urn:microsoft.com/office/officeart/2018/2/layout/IconVerticalSolidList"/>
    <dgm:cxn modelId="{5C66D9CA-5080-4286-9EE0-49417758E1D3}" type="presParOf" srcId="{1F679327-9CB4-4A37-A248-330CF42544B4}" destId="{86A0209E-44A5-4411-80F2-6D6D95848BF1}" srcOrd="3" destOrd="0" presId="urn:microsoft.com/office/officeart/2018/2/layout/IconVerticalSolidList"/>
    <dgm:cxn modelId="{C394D887-5C49-4332-A41C-F0B39BBA3C92}" type="presParOf" srcId="{ED389E4F-98F8-405B-BB4D-E71A7243553A}" destId="{18EC7A9A-1E24-446F-A007-9E667E929779}" srcOrd="1" destOrd="0" presId="urn:microsoft.com/office/officeart/2018/2/layout/IconVerticalSolidList"/>
    <dgm:cxn modelId="{B8094ADB-B7FF-492B-8296-F6179AA75F4B}" type="presParOf" srcId="{ED389E4F-98F8-405B-BB4D-E71A7243553A}" destId="{605857C0-A30E-4177-8EA6-6AC2B809FE8E}" srcOrd="2" destOrd="0" presId="urn:microsoft.com/office/officeart/2018/2/layout/IconVerticalSolidList"/>
    <dgm:cxn modelId="{BFE74023-3A0C-4AC6-9D4D-39EF6DFECE06}" type="presParOf" srcId="{605857C0-A30E-4177-8EA6-6AC2B809FE8E}" destId="{D8E1A3A4-F805-4BBF-B258-99EC602C28BE}" srcOrd="0" destOrd="0" presId="urn:microsoft.com/office/officeart/2018/2/layout/IconVerticalSolidList"/>
    <dgm:cxn modelId="{8B2E72EC-F449-4DA8-B1BE-35A52F7A06E4}" type="presParOf" srcId="{605857C0-A30E-4177-8EA6-6AC2B809FE8E}" destId="{1C7F60FA-21D0-4CF1-8CA7-0A243AB1425E}" srcOrd="1" destOrd="0" presId="urn:microsoft.com/office/officeart/2018/2/layout/IconVerticalSolidList"/>
    <dgm:cxn modelId="{1FE4EB2B-7628-4547-8EE8-D20CBDD176E7}" type="presParOf" srcId="{605857C0-A30E-4177-8EA6-6AC2B809FE8E}" destId="{BAB9EBF3-71EE-476E-A396-AB95E00E5371}" srcOrd="2" destOrd="0" presId="urn:microsoft.com/office/officeart/2018/2/layout/IconVerticalSolidList"/>
    <dgm:cxn modelId="{88541BFB-0F78-446A-9FD1-F54D6FA1AD7F}" type="presParOf" srcId="{605857C0-A30E-4177-8EA6-6AC2B809FE8E}" destId="{59F80FEE-4890-4FCA-A854-F7EDD191C5E1}" srcOrd="3" destOrd="0" presId="urn:microsoft.com/office/officeart/2018/2/layout/IconVerticalSolidList"/>
    <dgm:cxn modelId="{DBFD81BD-459D-4B51-973D-5B767973DF86}" type="presParOf" srcId="{ED389E4F-98F8-405B-BB4D-E71A7243553A}" destId="{26BBFC20-6050-4A0D-B5E7-8E05060B136D}" srcOrd="3" destOrd="0" presId="urn:microsoft.com/office/officeart/2018/2/layout/IconVerticalSolidList"/>
    <dgm:cxn modelId="{CD1509A4-B8DA-4AA4-A814-3B0291317318}" type="presParOf" srcId="{ED389E4F-98F8-405B-BB4D-E71A7243553A}" destId="{C715ABBC-BFDE-4D5A-9741-D7DE916F159D}" srcOrd="4" destOrd="0" presId="urn:microsoft.com/office/officeart/2018/2/layout/IconVerticalSolidList"/>
    <dgm:cxn modelId="{E33F58DE-AD34-4747-97B4-5277768183F9}" type="presParOf" srcId="{C715ABBC-BFDE-4D5A-9741-D7DE916F159D}" destId="{B13CCFC8-EB91-455D-AAD1-26760B2C14F7}" srcOrd="0" destOrd="0" presId="urn:microsoft.com/office/officeart/2018/2/layout/IconVerticalSolidList"/>
    <dgm:cxn modelId="{6CBC3536-543D-41D2-946D-760D88C949EC}" type="presParOf" srcId="{C715ABBC-BFDE-4D5A-9741-D7DE916F159D}" destId="{0AA00EF4-A5BB-4CCE-B379-BCDFEF350A88}" srcOrd="1" destOrd="0" presId="urn:microsoft.com/office/officeart/2018/2/layout/IconVerticalSolidList"/>
    <dgm:cxn modelId="{6C59416C-0C10-43AB-B57F-225672E4B28A}" type="presParOf" srcId="{C715ABBC-BFDE-4D5A-9741-D7DE916F159D}" destId="{18BE2B32-5A3A-4782-85C7-DE68E18508CD}" srcOrd="2" destOrd="0" presId="urn:microsoft.com/office/officeart/2018/2/layout/IconVerticalSolidList"/>
    <dgm:cxn modelId="{4C37C232-75BA-4B05-B5AC-39E9B4C5DD4C}" type="presParOf" srcId="{C715ABBC-BFDE-4D5A-9741-D7DE916F159D}" destId="{EF375AD9-DF50-4CFD-ACF1-6BB3746F627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75B015-0D14-45AB-94F1-862ADC1068B6}">
      <dsp:nvSpPr>
        <dsp:cNvPr id="0" name=""/>
        <dsp:cNvSpPr/>
      </dsp:nvSpPr>
      <dsp:spPr>
        <a:xfrm>
          <a:off x="0" y="531"/>
          <a:ext cx="7886700" cy="124293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C3CA40-DF6E-41D3-8FCB-42E86E4B459B}">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A0209E-44A5-4411-80F2-6D6D95848BF1}">
      <dsp:nvSpPr>
        <dsp:cNvPr id="0" name=""/>
        <dsp:cNvSpPr/>
      </dsp:nvSpPr>
      <dsp:spPr>
        <a:xfrm>
          <a:off x="1435590" y="531"/>
          <a:ext cx="64511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755650">
            <a:lnSpc>
              <a:spcPct val="90000"/>
            </a:lnSpc>
            <a:spcBef>
              <a:spcPct val="0"/>
            </a:spcBef>
            <a:spcAft>
              <a:spcPct val="35000"/>
            </a:spcAft>
            <a:buNone/>
          </a:pPr>
          <a:r>
            <a:rPr lang="en-US" sz="1700" kern="1200" dirty="0"/>
            <a:t>Polymer Chain Reaction (PCR method) used</a:t>
          </a:r>
        </a:p>
      </dsp:txBody>
      <dsp:txXfrm>
        <a:off x="1435590" y="531"/>
        <a:ext cx="6451109" cy="1242935"/>
      </dsp:txXfrm>
    </dsp:sp>
    <dsp:sp modelId="{D8E1A3A4-F805-4BBF-B258-99EC602C28BE}">
      <dsp:nvSpPr>
        <dsp:cNvPr id="0" name=""/>
        <dsp:cNvSpPr/>
      </dsp:nvSpPr>
      <dsp:spPr>
        <a:xfrm>
          <a:off x="0" y="1554201"/>
          <a:ext cx="7886700" cy="1242935"/>
        </a:xfrm>
        <a:prstGeom prst="roundRect">
          <a:avLst>
            <a:gd name="adj" fmla="val 10000"/>
          </a:avLst>
        </a:prstGeom>
        <a:solidFill>
          <a:schemeClr val="bg1">
            <a:lumMod val="65000"/>
          </a:schemeClr>
        </a:solidFill>
        <a:ln>
          <a:noFill/>
        </a:ln>
        <a:effectLst/>
      </dsp:spPr>
      <dsp:style>
        <a:lnRef idx="0">
          <a:scrgbClr r="0" g="0" b="0"/>
        </a:lnRef>
        <a:fillRef idx="1">
          <a:scrgbClr r="0" g="0" b="0"/>
        </a:fillRef>
        <a:effectRef idx="0">
          <a:scrgbClr r="0" g="0" b="0"/>
        </a:effectRef>
        <a:fontRef idx="minor"/>
      </dsp:style>
    </dsp:sp>
    <dsp:sp modelId="{1C7F60FA-21D0-4CF1-8CA7-0A243AB1425E}">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F80FEE-4890-4FCA-A854-F7EDD191C5E1}">
      <dsp:nvSpPr>
        <dsp:cNvPr id="0" name=""/>
        <dsp:cNvSpPr/>
      </dsp:nvSpPr>
      <dsp:spPr>
        <a:xfrm>
          <a:off x="1435590" y="1554201"/>
          <a:ext cx="64511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755650">
            <a:lnSpc>
              <a:spcPct val="90000"/>
            </a:lnSpc>
            <a:spcBef>
              <a:spcPct val="0"/>
            </a:spcBef>
            <a:spcAft>
              <a:spcPct val="35000"/>
            </a:spcAft>
            <a:buNone/>
          </a:pPr>
          <a:r>
            <a:rPr lang="en-US" sz="1700" kern="1200" dirty="0"/>
            <a:t>GeneXpert will be used in near future</a:t>
          </a:r>
        </a:p>
      </dsp:txBody>
      <dsp:txXfrm>
        <a:off x="1435590" y="1554201"/>
        <a:ext cx="6451109" cy="1242935"/>
      </dsp:txXfrm>
    </dsp:sp>
    <dsp:sp modelId="{B13CCFC8-EB91-455D-AAD1-26760B2C14F7}">
      <dsp:nvSpPr>
        <dsp:cNvPr id="0" name=""/>
        <dsp:cNvSpPr/>
      </dsp:nvSpPr>
      <dsp:spPr>
        <a:xfrm>
          <a:off x="0" y="3107870"/>
          <a:ext cx="7886700" cy="1242935"/>
        </a:xfrm>
        <a:prstGeom prst="roundRect">
          <a:avLst>
            <a:gd name="adj" fmla="val 10000"/>
          </a:avLst>
        </a:prstGeom>
        <a:solidFill>
          <a:srgbClr val="005D28"/>
        </a:solidFill>
        <a:ln>
          <a:noFill/>
        </a:ln>
        <a:effectLst/>
      </dsp:spPr>
      <dsp:style>
        <a:lnRef idx="0">
          <a:scrgbClr r="0" g="0" b="0"/>
        </a:lnRef>
        <a:fillRef idx="1">
          <a:scrgbClr r="0" g="0" b="0"/>
        </a:fillRef>
        <a:effectRef idx="0">
          <a:scrgbClr r="0" g="0" b="0"/>
        </a:effectRef>
        <a:fontRef idx="minor"/>
      </dsp:style>
    </dsp:sp>
    <dsp:sp modelId="{0AA00EF4-A5BB-4CCE-B379-BCDFEF350A88}">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375AD9-DF50-4CFD-ACF1-6BB3746F627B}">
      <dsp:nvSpPr>
        <dsp:cNvPr id="0" name=""/>
        <dsp:cNvSpPr/>
      </dsp:nvSpPr>
      <dsp:spPr>
        <a:xfrm>
          <a:off x="1435590" y="3107870"/>
          <a:ext cx="64511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755650">
            <a:lnSpc>
              <a:spcPct val="90000"/>
            </a:lnSpc>
            <a:spcBef>
              <a:spcPct val="0"/>
            </a:spcBef>
            <a:spcAft>
              <a:spcPct val="35000"/>
            </a:spcAft>
            <a:buNone/>
          </a:pPr>
          <a:r>
            <a:rPr lang="en-US" sz="1700" kern="1200" dirty="0"/>
            <a:t>Samples to be sent are: </a:t>
          </a:r>
          <a:r>
            <a:rPr lang="en-US" sz="1700" b="1" kern="1200" dirty="0"/>
            <a:t>upper respiratory tract samples </a:t>
          </a:r>
          <a:r>
            <a:rPr lang="en-US" sz="1700" kern="1200" dirty="0"/>
            <a:t>(nasopharyngeal and oropharyngeal swabs in universal transport medium) or </a:t>
          </a:r>
          <a:r>
            <a:rPr lang="en-US" sz="1700" b="1" kern="1200" dirty="0"/>
            <a:t>lower respiratory tract samples </a:t>
          </a:r>
          <a:r>
            <a:rPr lang="en-US" sz="1700" kern="1200" dirty="0"/>
            <a:t>if possible (</a:t>
          </a:r>
          <a:r>
            <a:rPr lang="en-US" sz="1700" b="1" kern="1200" dirty="0"/>
            <a:t>sputum</a:t>
          </a:r>
          <a:r>
            <a:rPr lang="en-US" sz="1700" kern="1200" dirty="0"/>
            <a:t>, tracheal aspirates, bronchoalveolar lavage fluid)</a:t>
          </a:r>
        </a:p>
      </dsp:txBody>
      <dsp:txXfrm>
        <a:off x="1435590" y="3107870"/>
        <a:ext cx="6451109" cy="124293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5CD6E7-D870-4860-97F5-DA41DB2C229F}" type="datetimeFigureOut">
              <a:rPr lang="en-ZA" smtClean="0"/>
              <a:t>19 May 2020</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4842F9-C4B0-4595-98AB-2FD7F43E51FD}" type="slidenum">
              <a:rPr lang="en-ZA" smtClean="0"/>
              <a:t>‹#›</a:t>
            </a:fld>
            <a:endParaRPr lang="en-ZA"/>
          </a:p>
        </p:txBody>
      </p:sp>
    </p:spTree>
    <p:extLst>
      <p:ext uri="{BB962C8B-B14F-4D97-AF65-F5344CB8AC3E}">
        <p14:creationId xmlns:p14="http://schemas.microsoft.com/office/powerpoint/2010/main" val="2000047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 (1) Close contact: A person having had face-to-face contact (≤1 meter) or in a closed space with a COVID-19 case for at least 15 minutes. This includes, amongst others, all persons living in the same household as a COVID-19 case and, people working closely in the same environment as a case. A healthcare worker or other person providing direct c are for a COVID-19 case, while not wearing recommended personal protective equipment or PPE (e.g., gowns, gloves, NIOSH-certified disposable N95 respirator, eye protection). A contact in an aircraft sitting within two seats (in any direction) of the case, travel companions or persons providing care, and crew members serving in the section of the aircraft where the case was seated. </a:t>
            </a:r>
          </a:p>
          <a:p>
            <a:r>
              <a:rPr lang="en-US" sz="1200" b="0" i="0" u="none" strike="noStrike" kern="1200" baseline="0">
                <a:solidFill>
                  <a:schemeClr val="tx1"/>
                </a:solidFill>
                <a:latin typeface="+mn-lt"/>
                <a:ea typeface="+mn-ea"/>
                <a:cs typeface="+mn-cs"/>
              </a:rPr>
              <a:t>(2) Confirmed case: A person with laboratory confirmation of SARS-CoV-2 infection (using an RT-PCR assay), irrespective of clinical signs and symptoms. Symptomatic cases are considered infectious from 2 days before symptom onset to 14 days after symptom onset. </a:t>
            </a:r>
          </a:p>
          <a:p>
            <a:r>
              <a:rPr lang="en-US" sz="1200" b="0" i="0" u="none" strike="noStrike" kern="1200" baseline="0">
                <a:solidFill>
                  <a:schemeClr val="tx1"/>
                </a:solidFill>
                <a:latin typeface="+mn-lt"/>
                <a:ea typeface="+mn-ea"/>
                <a:cs typeface="+mn-cs"/>
              </a:rPr>
              <a:t>(3) Probable case: A PUI for whom testing for SARS-CoV-2 is inconclusive (the result of the test reported by the laboratory) or who tested positive on a pan -coronavirus assay. </a:t>
            </a:r>
          </a:p>
          <a:p>
            <a:r>
              <a:rPr lang="en-US" sz="1200" b="0" i="0" u="none" strike="noStrike" kern="1200" baseline="0">
                <a:solidFill>
                  <a:schemeClr val="tx1"/>
                </a:solidFill>
                <a:latin typeface="+mn-lt"/>
                <a:ea typeface="+mn-ea"/>
                <a:cs typeface="+mn-cs"/>
              </a:rPr>
              <a:t>(4)Working in a health care facility includes healthcare workers as well as administrative and support staff such as cleaning staff 	</a:t>
            </a:r>
          </a:p>
          <a:p>
            <a:endParaRPr lang="en-Z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D94CD1-3170-40C8-9A83-E3CF8C656143}"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6659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a:t>Antibody tests not yet defined and should not be used at this point in time.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D94CD1-3170-40C8-9A83-E3CF8C656143}"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5743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A9DAE97-D051-4D82-9545-1D0F18250992}" type="datetimeFigureOut">
              <a:rPr lang="en-ZA" smtClean="0"/>
              <a:t>19 May 2020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79293E6-8926-4519-826F-BD78EA82832F}" type="slidenum">
              <a:rPr lang="en-ZA" smtClean="0"/>
              <a:t>‹#›</a:t>
            </a:fld>
            <a:endParaRPr lang="en-ZA"/>
          </a:p>
        </p:txBody>
      </p:sp>
    </p:spTree>
    <p:extLst>
      <p:ext uri="{BB962C8B-B14F-4D97-AF65-F5344CB8AC3E}">
        <p14:creationId xmlns:p14="http://schemas.microsoft.com/office/powerpoint/2010/main" val="145242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9DAE97-D051-4D82-9545-1D0F18250992}" type="datetimeFigureOut">
              <a:rPr lang="en-ZA" smtClean="0"/>
              <a:t>19 May 2020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79293E6-8926-4519-826F-BD78EA82832F}" type="slidenum">
              <a:rPr lang="en-ZA" smtClean="0"/>
              <a:t>‹#›</a:t>
            </a:fld>
            <a:endParaRPr lang="en-ZA"/>
          </a:p>
        </p:txBody>
      </p:sp>
    </p:spTree>
    <p:extLst>
      <p:ext uri="{BB962C8B-B14F-4D97-AF65-F5344CB8AC3E}">
        <p14:creationId xmlns:p14="http://schemas.microsoft.com/office/powerpoint/2010/main" val="4059192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9DAE97-D051-4D82-9545-1D0F18250992}" type="datetimeFigureOut">
              <a:rPr lang="en-ZA" smtClean="0"/>
              <a:t>19 May 2020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79293E6-8926-4519-826F-BD78EA82832F}" type="slidenum">
              <a:rPr lang="en-ZA" smtClean="0"/>
              <a:t>‹#›</a:t>
            </a:fld>
            <a:endParaRPr lang="en-ZA"/>
          </a:p>
        </p:txBody>
      </p:sp>
    </p:spTree>
    <p:extLst>
      <p:ext uri="{BB962C8B-B14F-4D97-AF65-F5344CB8AC3E}">
        <p14:creationId xmlns:p14="http://schemas.microsoft.com/office/powerpoint/2010/main" val="799986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9DAE97-D051-4D82-9545-1D0F18250992}" type="datetimeFigureOut">
              <a:rPr lang="en-ZA" smtClean="0"/>
              <a:t>19 May 2020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79293E6-8926-4519-826F-BD78EA82832F}" type="slidenum">
              <a:rPr lang="en-ZA" smtClean="0"/>
              <a:t>‹#›</a:t>
            </a:fld>
            <a:endParaRPr lang="en-ZA"/>
          </a:p>
        </p:txBody>
      </p:sp>
    </p:spTree>
    <p:extLst>
      <p:ext uri="{BB962C8B-B14F-4D97-AF65-F5344CB8AC3E}">
        <p14:creationId xmlns:p14="http://schemas.microsoft.com/office/powerpoint/2010/main" val="4148651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9DAE97-D051-4D82-9545-1D0F18250992}" type="datetimeFigureOut">
              <a:rPr lang="en-ZA" smtClean="0"/>
              <a:t>19 May 2020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79293E6-8926-4519-826F-BD78EA82832F}" type="slidenum">
              <a:rPr lang="en-ZA" smtClean="0"/>
              <a:t>‹#›</a:t>
            </a:fld>
            <a:endParaRPr lang="en-ZA"/>
          </a:p>
        </p:txBody>
      </p:sp>
    </p:spTree>
    <p:extLst>
      <p:ext uri="{BB962C8B-B14F-4D97-AF65-F5344CB8AC3E}">
        <p14:creationId xmlns:p14="http://schemas.microsoft.com/office/powerpoint/2010/main" val="3748683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A9DAE97-D051-4D82-9545-1D0F18250992}" type="datetimeFigureOut">
              <a:rPr lang="en-ZA" smtClean="0"/>
              <a:t>19 May 2020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79293E6-8926-4519-826F-BD78EA82832F}" type="slidenum">
              <a:rPr lang="en-ZA" smtClean="0"/>
              <a:t>‹#›</a:t>
            </a:fld>
            <a:endParaRPr lang="en-ZA"/>
          </a:p>
        </p:txBody>
      </p:sp>
    </p:spTree>
    <p:extLst>
      <p:ext uri="{BB962C8B-B14F-4D97-AF65-F5344CB8AC3E}">
        <p14:creationId xmlns:p14="http://schemas.microsoft.com/office/powerpoint/2010/main" val="2074311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A9DAE97-D051-4D82-9545-1D0F18250992}" type="datetimeFigureOut">
              <a:rPr lang="en-ZA" smtClean="0"/>
              <a:t>19 May 2020</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179293E6-8926-4519-826F-BD78EA82832F}" type="slidenum">
              <a:rPr lang="en-ZA" smtClean="0"/>
              <a:t>‹#›</a:t>
            </a:fld>
            <a:endParaRPr lang="en-ZA"/>
          </a:p>
        </p:txBody>
      </p:sp>
    </p:spTree>
    <p:extLst>
      <p:ext uri="{BB962C8B-B14F-4D97-AF65-F5344CB8AC3E}">
        <p14:creationId xmlns:p14="http://schemas.microsoft.com/office/powerpoint/2010/main" val="190648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A9DAE97-D051-4D82-9545-1D0F18250992}" type="datetimeFigureOut">
              <a:rPr lang="en-ZA" smtClean="0"/>
              <a:t>19 May 2020</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179293E6-8926-4519-826F-BD78EA82832F}" type="slidenum">
              <a:rPr lang="en-ZA" smtClean="0"/>
              <a:t>‹#›</a:t>
            </a:fld>
            <a:endParaRPr lang="en-ZA"/>
          </a:p>
        </p:txBody>
      </p:sp>
    </p:spTree>
    <p:extLst>
      <p:ext uri="{BB962C8B-B14F-4D97-AF65-F5344CB8AC3E}">
        <p14:creationId xmlns:p14="http://schemas.microsoft.com/office/powerpoint/2010/main" val="566794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9DAE97-D051-4D82-9545-1D0F18250992}" type="datetimeFigureOut">
              <a:rPr lang="en-ZA" smtClean="0"/>
              <a:t>19 May 2020</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179293E6-8926-4519-826F-BD78EA82832F}" type="slidenum">
              <a:rPr lang="en-ZA" smtClean="0"/>
              <a:t>‹#›</a:t>
            </a:fld>
            <a:endParaRPr lang="en-ZA"/>
          </a:p>
        </p:txBody>
      </p:sp>
    </p:spTree>
    <p:extLst>
      <p:ext uri="{BB962C8B-B14F-4D97-AF65-F5344CB8AC3E}">
        <p14:creationId xmlns:p14="http://schemas.microsoft.com/office/powerpoint/2010/main" val="378077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9DAE97-D051-4D82-9545-1D0F18250992}" type="datetimeFigureOut">
              <a:rPr lang="en-ZA" smtClean="0"/>
              <a:t>19 May 2020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79293E6-8926-4519-826F-BD78EA82832F}" type="slidenum">
              <a:rPr lang="en-ZA" smtClean="0"/>
              <a:t>‹#›</a:t>
            </a:fld>
            <a:endParaRPr lang="en-ZA"/>
          </a:p>
        </p:txBody>
      </p:sp>
    </p:spTree>
    <p:extLst>
      <p:ext uri="{BB962C8B-B14F-4D97-AF65-F5344CB8AC3E}">
        <p14:creationId xmlns:p14="http://schemas.microsoft.com/office/powerpoint/2010/main" val="3050271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9DAE97-D051-4D82-9545-1D0F18250992}" type="datetimeFigureOut">
              <a:rPr lang="en-ZA" smtClean="0"/>
              <a:t>19 May 2020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79293E6-8926-4519-826F-BD78EA82832F}" type="slidenum">
              <a:rPr lang="en-ZA" smtClean="0"/>
              <a:t>‹#›</a:t>
            </a:fld>
            <a:endParaRPr lang="en-ZA"/>
          </a:p>
        </p:txBody>
      </p:sp>
    </p:spTree>
    <p:extLst>
      <p:ext uri="{BB962C8B-B14F-4D97-AF65-F5344CB8AC3E}">
        <p14:creationId xmlns:p14="http://schemas.microsoft.com/office/powerpoint/2010/main" val="4244284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9DAE97-D051-4D82-9545-1D0F18250992}" type="datetimeFigureOut">
              <a:rPr lang="en-ZA" smtClean="0"/>
              <a:t>19 May 2020</a:t>
            </a:fld>
            <a:endParaRPr lang="en-ZA"/>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293E6-8926-4519-826F-BD78EA82832F}" type="slidenum">
              <a:rPr lang="en-ZA" smtClean="0"/>
              <a:t>‹#›</a:t>
            </a:fld>
            <a:endParaRPr lang="en-ZA"/>
          </a:p>
        </p:txBody>
      </p:sp>
    </p:spTree>
    <p:extLst>
      <p:ext uri="{BB962C8B-B14F-4D97-AF65-F5344CB8AC3E}">
        <p14:creationId xmlns:p14="http://schemas.microsoft.com/office/powerpoint/2010/main" val="16258762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E49E410C-792F-41DC-B495-A9C3E24E5D2E}"/>
              </a:ext>
            </a:extLst>
          </p:cNvPr>
          <p:cNvSpPr>
            <a:spLocks noGrp="1"/>
          </p:cNvSpPr>
          <p:nvPr>
            <p:ph idx="1"/>
          </p:nvPr>
        </p:nvSpPr>
        <p:spPr/>
        <p:txBody>
          <a:bodyPr/>
          <a:lstStyle/>
          <a:p>
            <a:pPr marL="514350" indent="-514350">
              <a:buFont typeface="+mj-lt"/>
              <a:buAutoNum type="arabicPeriod"/>
            </a:pPr>
            <a:r>
              <a:rPr lang="en-ZA" dirty="0"/>
              <a:t>This is a person to be tested for COVID-19</a:t>
            </a:r>
          </a:p>
          <a:p>
            <a:pPr marL="514350" indent="-514350">
              <a:buFont typeface="+mj-lt"/>
              <a:buAutoNum type="arabicPeriod"/>
            </a:pPr>
            <a:r>
              <a:rPr lang="en-ZA" dirty="0"/>
              <a:t>Persons with acute respiratory illness with sudden onset of at least </a:t>
            </a:r>
            <a:r>
              <a:rPr lang="en-ZA" b="1" dirty="0"/>
              <a:t>one</a:t>
            </a:r>
            <a:r>
              <a:rPr lang="en-ZA" dirty="0"/>
              <a:t> of the following:</a:t>
            </a:r>
          </a:p>
          <a:p>
            <a:pPr lvl="1"/>
            <a:r>
              <a:rPr lang="en-ZA" sz="2600" dirty="0"/>
              <a:t>Cough</a:t>
            </a:r>
          </a:p>
          <a:p>
            <a:pPr lvl="1"/>
            <a:r>
              <a:rPr lang="en-ZA" sz="2600" dirty="0"/>
              <a:t>Sore throat</a:t>
            </a:r>
          </a:p>
          <a:p>
            <a:pPr lvl="1"/>
            <a:r>
              <a:rPr lang="en-ZA" sz="2600" dirty="0"/>
              <a:t>Shortness of breath </a:t>
            </a:r>
          </a:p>
          <a:p>
            <a:pPr lvl="1"/>
            <a:r>
              <a:rPr lang="en-ZA" sz="2600" dirty="0"/>
              <a:t>Fever (= or &gt; 38 degrees Celsius measured) or history of fever (subjective) irrespective of admission status</a:t>
            </a:r>
          </a:p>
        </p:txBody>
      </p:sp>
      <p:sp>
        <p:nvSpPr>
          <p:cNvPr id="4" name="Rectangle 3">
            <a:extLst>
              <a:ext uri="{FF2B5EF4-FFF2-40B4-BE49-F238E27FC236}">
                <a16:creationId xmlns:a16="http://schemas.microsoft.com/office/drawing/2014/main" id="{2714BBEA-CEBC-4C84-AA8D-AF956BB1F1E2}"/>
              </a:ext>
            </a:extLst>
          </p:cNvPr>
          <p:cNvSpPr/>
          <p:nvPr/>
        </p:nvSpPr>
        <p:spPr>
          <a:xfrm>
            <a:off x="0" y="704088"/>
            <a:ext cx="12192000" cy="694944"/>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latin typeface="Calibri" panose="020F0502020204030204"/>
            </a:endParaRPr>
          </a:p>
        </p:txBody>
      </p:sp>
      <p:sp>
        <p:nvSpPr>
          <p:cNvPr id="2" name="Title 1">
            <a:extLst>
              <a:ext uri="{FF2B5EF4-FFF2-40B4-BE49-F238E27FC236}">
                <a16:creationId xmlns:a16="http://schemas.microsoft.com/office/drawing/2014/main" id="{2177BF03-7313-4F85-9003-E946843394DD}"/>
              </a:ext>
            </a:extLst>
          </p:cNvPr>
          <p:cNvSpPr>
            <a:spLocks noGrp="1"/>
          </p:cNvSpPr>
          <p:nvPr>
            <p:ph type="title"/>
          </p:nvPr>
        </p:nvSpPr>
        <p:spPr>
          <a:xfrm>
            <a:off x="2152650" y="388779"/>
            <a:ext cx="7886700" cy="1325563"/>
          </a:xfrm>
        </p:spPr>
        <p:txBody>
          <a:bodyPr>
            <a:normAutofit/>
          </a:bodyPr>
          <a:lstStyle/>
          <a:p>
            <a:pPr algn="ctr"/>
            <a:r>
              <a:rPr lang="en-US" sz="3400" b="1" dirty="0">
                <a:solidFill>
                  <a:schemeClr val="bg1"/>
                </a:solidFill>
                <a:latin typeface="+mn-lt"/>
              </a:rPr>
              <a:t>Person Under Investigation for COVID-19</a:t>
            </a:r>
            <a:endParaRPr lang="en-ZA" sz="3400" b="1" dirty="0">
              <a:solidFill>
                <a:schemeClr val="bg1"/>
              </a:solidFill>
              <a:latin typeface="+mn-lt"/>
            </a:endParaRPr>
          </a:p>
        </p:txBody>
      </p:sp>
    </p:spTree>
    <p:extLst>
      <p:ext uri="{BB962C8B-B14F-4D97-AF65-F5344CB8AC3E}">
        <p14:creationId xmlns:p14="http://schemas.microsoft.com/office/powerpoint/2010/main" val="3974695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5E8275-4A7D-4DFC-85D8-62CE4E8BE00A}"/>
              </a:ext>
            </a:extLst>
          </p:cNvPr>
          <p:cNvSpPr>
            <a:spLocks noGrp="1"/>
          </p:cNvSpPr>
          <p:nvPr>
            <p:ph idx="1"/>
          </p:nvPr>
        </p:nvSpPr>
        <p:spPr/>
        <p:txBody>
          <a:bodyPr>
            <a:normAutofit lnSpcReduction="10000"/>
          </a:bodyPr>
          <a:lstStyle/>
          <a:p>
            <a:pPr marL="514350" indent="-514350">
              <a:buFont typeface="+mj-lt"/>
              <a:buAutoNum type="arabicPeriod" startAt="3"/>
            </a:pPr>
            <a:r>
              <a:rPr lang="en-ZA" dirty="0"/>
              <a:t>Persons at a highest risk are those who have an acute respiratory illness and who, in the 14 days prior to onset of symptoms, met at least one of the following epidemiological criteria:</a:t>
            </a:r>
          </a:p>
          <a:p>
            <a:pPr lvl="1"/>
            <a:r>
              <a:rPr lang="en-ZA" sz="2600" dirty="0"/>
              <a:t>Were in close contact </a:t>
            </a:r>
            <a:r>
              <a:rPr lang="en-ZA" sz="2600" b="1" dirty="0"/>
              <a:t>(1)</a:t>
            </a:r>
            <a:r>
              <a:rPr lang="en-ZA" sz="2600" dirty="0"/>
              <a:t> with a confirmed </a:t>
            </a:r>
            <a:r>
              <a:rPr lang="en-ZA" sz="2600" b="1" dirty="0"/>
              <a:t>(2)</a:t>
            </a:r>
            <a:r>
              <a:rPr lang="en-ZA" sz="2600" dirty="0"/>
              <a:t> or probable case </a:t>
            </a:r>
            <a:r>
              <a:rPr lang="en-ZA" sz="2600" b="1" dirty="0"/>
              <a:t>(3)</a:t>
            </a:r>
            <a:r>
              <a:rPr lang="en-ZA" sz="2600" dirty="0"/>
              <a:t> of SARS-CoV-2 infection; or</a:t>
            </a:r>
          </a:p>
          <a:p>
            <a:pPr lvl="1"/>
            <a:r>
              <a:rPr lang="en-ZA" sz="2600" dirty="0"/>
              <a:t>Had a history of travel to areas with local transmission of SARS-CoV-2; (NB Affected countries will change with time, consult NICD website for current updates); or</a:t>
            </a:r>
          </a:p>
          <a:p>
            <a:pPr marL="514350" indent="-514350">
              <a:buAutoNum type="arabicPeriod" startAt="3"/>
            </a:pPr>
            <a:r>
              <a:rPr lang="en-ZA" dirty="0"/>
              <a:t>Worked in, or attended a health care facility where patients with SARS-CoV-2 were being treated </a:t>
            </a:r>
            <a:r>
              <a:rPr lang="en-ZA" b="1" dirty="0"/>
              <a:t>(4)</a:t>
            </a:r>
            <a:r>
              <a:rPr lang="en-ZA" dirty="0"/>
              <a:t>; or</a:t>
            </a:r>
          </a:p>
          <a:p>
            <a:pPr marL="514350" indent="-514350">
              <a:buAutoNum type="arabicPeriod" startAt="3"/>
            </a:pPr>
            <a:r>
              <a:rPr lang="en-ZA" dirty="0"/>
              <a:t>Admitted with severe pneumonia of unknown aetiology</a:t>
            </a:r>
          </a:p>
        </p:txBody>
      </p:sp>
      <p:sp>
        <p:nvSpPr>
          <p:cNvPr id="4" name="Rectangle 3">
            <a:extLst>
              <a:ext uri="{FF2B5EF4-FFF2-40B4-BE49-F238E27FC236}">
                <a16:creationId xmlns:a16="http://schemas.microsoft.com/office/drawing/2014/main" id="{F9A99484-4161-4A13-AFCD-A6F452D90B89}"/>
              </a:ext>
            </a:extLst>
          </p:cNvPr>
          <p:cNvSpPr/>
          <p:nvPr/>
        </p:nvSpPr>
        <p:spPr>
          <a:xfrm>
            <a:off x="0" y="704088"/>
            <a:ext cx="12192000" cy="6949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latin typeface="Calibri" panose="020F0502020204030204"/>
            </a:endParaRPr>
          </a:p>
        </p:txBody>
      </p:sp>
      <p:sp>
        <p:nvSpPr>
          <p:cNvPr id="5" name="Title 1">
            <a:extLst>
              <a:ext uri="{FF2B5EF4-FFF2-40B4-BE49-F238E27FC236}">
                <a16:creationId xmlns:a16="http://schemas.microsoft.com/office/drawing/2014/main" id="{6F0CC749-5EB7-43C6-8147-1D20AA7250F0}"/>
              </a:ext>
            </a:extLst>
          </p:cNvPr>
          <p:cNvSpPr txBox="1">
            <a:spLocks/>
          </p:cNvSpPr>
          <p:nvPr/>
        </p:nvSpPr>
        <p:spPr>
          <a:xfrm>
            <a:off x="2152650" y="388779"/>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dirty="0">
                <a:solidFill>
                  <a:schemeClr val="bg1"/>
                </a:solidFill>
                <a:latin typeface="+mn-lt"/>
              </a:rPr>
              <a:t>Persons at highest risk for COVID-19 (1)</a:t>
            </a:r>
            <a:endParaRPr lang="en-ZA" sz="3400" b="1" dirty="0">
              <a:solidFill>
                <a:schemeClr val="bg1"/>
              </a:solidFill>
              <a:latin typeface="+mn-lt"/>
            </a:endParaRPr>
          </a:p>
        </p:txBody>
      </p:sp>
    </p:spTree>
    <p:extLst>
      <p:ext uri="{BB962C8B-B14F-4D97-AF65-F5344CB8AC3E}">
        <p14:creationId xmlns:p14="http://schemas.microsoft.com/office/powerpoint/2010/main" val="1583970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DE875C6-CD61-479E-BC54-8A34DA36CF09}"/>
              </a:ext>
            </a:extLst>
          </p:cNvPr>
          <p:cNvSpPr>
            <a:spLocks noGrp="1"/>
          </p:cNvSpPr>
          <p:nvPr>
            <p:ph type="title"/>
          </p:nvPr>
        </p:nvSpPr>
        <p:spPr>
          <a:xfrm>
            <a:off x="524256" y="491260"/>
            <a:ext cx="6594189" cy="1625210"/>
          </a:xfrm>
        </p:spPr>
        <p:txBody>
          <a:bodyPr>
            <a:normAutofit/>
          </a:bodyPr>
          <a:lstStyle/>
          <a:p>
            <a:r>
              <a:rPr lang="en-US" b="1" dirty="0">
                <a:solidFill>
                  <a:srgbClr val="FFFFFF"/>
                </a:solidFill>
              </a:rPr>
              <a:t>Management of suspected COVID-19</a:t>
            </a:r>
            <a:endParaRPr lang="en-ZA" b="1" dirty="0">
              <a:solidFill>
                <a:srgbClr val="FFFFFF"/>
              </a:solidFill>
            </a:endParaRPr>
          </a:p>
        </p:txBody>
      </p:sp>
      <p:pic>
        <p:nvPicPr>
          <p:cNvPr id="5" name="Picture 4" descr="A close up of a hand&#10;&#10;Description automatically generated">
            <a:extLst>
              <a:ext uri="{FF2B5EF4-FFF2-40B4-BE49-F238E27FC236}">
                <a16:creationId xmlns:a16="http://schemas.microsoft.com/office/drawing/2014/main" id="{30F08E4D-D81D-4A21-BF09-57682F66E6A7}"/>
              </a:ext>
            </a:extLst>
          </p:cNvPr>
          <p:cNvPicPr>
            <a:picLocks noChangeAspect="1"/>
          </p:cNvPicPr>
          <p:nvPr/>
        </p:nvPicPr>
        <p:blipFill rotWithShape="1">
          <a:blip r:embed="rId2">
            <a:extLst>
              <a:ext uri="{28A0092B-C50C-407E-A947-70E740481C1C}">
                <a14:useLocalDpi xmlns:a14="http://schemas.microsoft.com/office/drawing/2010/main" val="0"/>
              </a:ext>
            </a:extLst>
          </a:blip>
          <a:srcRect t="8561" r="1" b="8562"/>
          <a:stretch/>
        </p:blipFill>
        <p:spPr>
          <a:xfrm>
            <a:off x="327547" y="2454903"/>
            <a:ext cx="7058306" cy="4080254"/>
          </a:xfrm>
          <a:prstGeom prst="rect">
            <a:avLst/>
          </a:prstGeom>
        </p:spPr>
      </p:pic>
      <p:sp>
        <p:nvSpPr>
          <p:cNvPr id="45" name="Rectangle 4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4651900-0E56-4660-9E46-CDE7DC3D6FEC}"/>
              </a:ext>
            </a:extLst>
          </p:cNvPr>
          <p:cNvSpPr>
            <a:spLocks noGrp="1"/>
          </p:cNvSpPr>
          <p:nvPr>
            <p:ph idx="1"/>
          </p:nvPr>
        </p:nvSpPr>
        <p:spPr>
          <a:xfrm>
            <a:off x="8029319" y="917725"/>
            <a:ext cx="3424739" cy="4852362"/>
          </a:xfrm>
        </p:spPr>
        <p:txBody>
          <a:bodyPr anchor="ctr">
            <a:normAutofit/>
          </a:bodyPr>
          <a:lstStyle/>
          <a:p>
            <a:pPr>
              <a:spcBef>
                <a:spcPts val="0"/>
              </a:spcBef>
              <a:spcAft>
                <a:spcPts val="600"/>
              </a:spcAft>
            </a:pPr>
            <a:r>
              <a:rPr lang="en-US" sz="1400" dirty="0">
                <a:solidFill>
                  <a:srgbClr val="FFFFFF"/>
                </a:solidFill>
              </a:rPr>
              <a:t>HCW to use N95 respirator and cover eyes – especially when taking a specimen or performing an aerosol generating procedure)</a:t>
            </a:r>
          </a:p>
          <a:p>
            <a:pPr>
              <a:spcBef>
                <a:spcPts val="0"/>
              </a:spcBef>
              <a:spcAft>
                <a:spcPts val="600"/>
              </a:spcAft>
            </a:pPr>
            <a:r>
              <a:rPr lang="en-US" sz="1400" dirty="0">
                <a:solidFill>
                  <a:srgbClr val="FFFFFF"/>
                </a:solidFill>
              </a:rPr>
              <a:t>Use the screening questionnaire</a:t>
            </a:r>
          </a:p>
          <a:p>
            <a:pPr>
              <a:spcBef>
                <a:spcPts val="0"/>
              </a:spcBef>
              <a:spcAft>
                <a:spcPts val="600"/>
              </a:spcAft>
            </a:pPr>
            <a:r>
              <a:rPr lang="en-US" sz="1400" dirty="0">
                <a:solidFill>
                  <a:srgbClr val="FFFFFF"/>
                </a:solidFill>
              </a:rPr>
              <a:t>If screening is positive, give the patient a medical/surgical mask</a:t>
            </a:r>
          </a:p>
          <a:p>
            <a:pPr>
              <a:spcBef>
                <a:spcPts val="0"/>
              </a:spcBef>
              <a:spcAft>
                <a:spcPts val="600"/>
              </a:spcAft>
            </a:pPr>
            <a:r>
              <a:rPr lang="en-US" sz="1400" dirty="0">
                <a:solidFill>
                  <a:srgbClr val="FFFFFF"/>
                </a:solidFill>
              </a:rPr>
              <a:t>Direct the patient to a separate area, preferably isolation room if available</a:t>
            </a:r>
          </a:p>
          <a:p>
            <a:pPr>
              <a:spcBef>
                <a:spcPts val="0"/>
              </a:spcBef>
              <a:spcAft>
                <a:spcPts val="600"/>
              </a:spcAft>
            </a:pPr>
            <a:r>
              <a:rPr lang="en-US" sz="1400" dirty="0">
                <a:solidFill>
                  <a:srgbClr val="FFFFFF"/>
                </a:solidFill>
              </a:rPr>
              <a:t>Educate the patient on how the cover the nose and mouth while coughing or sneezing (flexed elbow may be used)</a:t>
            </a:r>
          </a:p>
          <a:p>
            <a:pPr>
              <a:spcBef>
                <a:spcPts val="0"/>
              </a:spcBef>
              <a:spcAft>
                <a:spcPts val="600"/>
              </a:spcAft>
            </a:pPr>
            <a:r>
              <a:rPr lang="en-US" sz="1400" dirty="0">
                <a:solidFill>
                  <a:srgbClr val="FFFFFF"/>
                </a:solidFill>
              </a:rPr>
              <a:t>Educate the patient on hand hygiene</a:t>
            </a:r>
          </a:p>
          <a:p>
            <a:pPr>
              <a:spcBef>
                <a:spcPts val="0"/>
              </a:spcBef>
              <a:spcAft>
                <a:spcPts val="600"/>
              </a:spcAft>
            </a:pPr>
            <a:r>
              <a:rPr lang="en-US" sz="1400" dirty="0">
                <a:solidFill>
                  <a:srgbClr val="FFFFFF"/>
                </a:solidFill>
              </a:rPr>
              <a:t>Early initiation of supportive therapy may be required</a:t>
            </a:r>
          </a:p>
          <a:p>
            <a:pPr>
              <a:spcBef>
                <a:spcPts val="0"/>
              </a:spcBef>
              <a:spcAft>
                <a:spcPts val="600"/>
              </a:spcAft>
            </a:pPr>
            <a:r>
              <a:rPr lang="en-US" sz="1400" dirty="0">
                <a:solidFill>
                  <a:srgbClr val="FFFFFF"/>
                </a:solidFill>
              </a:rPr>
              <a:t>Limit patient’s movements in the facility</a:t>
            </a:r>
            <a:endParaRPr lang="en-ZA" sz="1400" dirty="0">
              <a:solidFill>
                <a:srgbClr val="FFFFFF"/>
              </a:solidFill>
            </a:endParaRPr>
          </a:p>
        </p:txBody>
      </p:sp>
    </p:spTree>
    <p:extLst>
      <p:ext uri="{BB962C8B-B14F-4D97-AF65-F5344CB8AC3E}">
        <p14:creationId xmlns:p14="http://schemas.microsoft.com/office/powerpoint/2010/main" val="1100480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EBCEC68-3DE5-4E33-8586-032369ECAE25}"/>
              </a:ext>
            </a:extLst>
          </p:cNvPr>
          <p:cNvSpPr/>
          <p:nvPr/>
        </p:nvSpPr>
        <p:spPr>
          <a:xfrm>
            <a:off x="0" y="704088"/>
            <a:ext cx="12192000" cy="694944"/>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latin typeface="Calibri" panose="020F0502020204030204"/>
            </a:endParaRPr>
          </a:p>
        </p:txBody>
      </p:sp>
      <p:sp>
        <p:nvSpPr>
          <p:cNvPr id="2" name="Title 1">
            <a:extLst>
              <a:ext uri="{FF2B5EF4-FFF2-40B4-BE49-F238E27FC236}">
                <a16:creationId xmlns:a16="http://schemas.microsoft.com/office/drawing/2014/main" id="{D5717332-4DC3-4728-A51A-A2403AD15C73}"/>
              </a:ext>
            </a:extLst>
          </p:cNvPr>
          <p:cNvSpPr>
            <a:spLocks noGrp="1"/>
          </p:cNvSpPr>
          <p:nvPr>
            <p:ph type="title"/>
          </p:nvPr>
        </p:nvSpPr>
        <p:spPr>
          <a:xfrm>
            <a:off x="2152650" y="365126"/>
            <a:ext cx="7886700" cy="1325563"/>
          </a:xfrm>
        </p:spPr>
        <p:txBody>
          <a:bodyPr>
            <a:normAutofit/>
          </a:bodyPr>
          <a:lstStyle/>
          <a:p>
            <a:pPr algn="ctr"/>
            <a:r>
              <a:rPr lang="en-US" sz="3400" b="1" dirty="0">
                <a:solidFill>
                  <a:schemeClr val="bg1"/>
                </a:solidFill>
                <a:latin typeface="+mn-lt"/>
              </a:rPr>
              <a:t>Laboratory Diagnosis</a:t>
            </a:r>
            <a:endParaRPr lang="en-ZA" sz="3400" b="1" dirty="0">
              <a:solidFill>
                <a:schemeClr val="bg1"/>
              </a:solidFill>
              <a:latin typeface="+mn-lt"/>
            </a:endParaRPr>
          </a:p>
        </p:txBody>
      </p:sp>
      <p:graphicFrame>
        <p:nvGraphicFramePr>
          <p:cNvPr id="26" name="Content Placeholder 2">
            <a:extLst>
              <a:ext uri="{FF2B5EF4-FFF2-40B4-BE49-F238E27FC236}">
                <a16:creationId xmlns:a16="http://schemas.microsoft.com/office/drawing/2014/main" id="{97B3DCFC-CA52-42F9-9FF2-82E8BED0D951}"/>
              </a:ext>
            </a:extLst>
          </p:cNvPr>
          <p:cNvGraphicFramePr>
            <a:graphicFrameLocks noGrp="1"/>
          </p:cNvGraphicFramePr>
          <p:nvPr>
            <p:ph idx="1"/>
          </p:nvPr>
        </p:nvGraphicFramePr>
        <p:xfrm>
          <a:off x="2152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1148613"/>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8EBE3703A95C40849D81B8ED303CF5" ma:contentTypeVersion="11" ma:contentTypeDescription="Create a new document." ma:contentTypeScope="" ma:versionID="05ecfef3cb670b671a0ebbd4864d843d">
  <xsd:schema xmlns:xsd="http://www.w3.org/2001/XMLSchema" xmlns:xs="http://www.w3.org/2001/XMLSchema" xmlns:p="http://schemas.microsoft.com/office/2006/metadata/properties" xmlns:ns2="85282a53-827d-4236-8de6-76a7d51d147d" xmlns:ns3="0ef4da8a-3968-4cfd-8be6-eb338abd0717" targetNamespace="http://schemas.microsoft.com/office/2006/metadata/properties" ma:root="true" ma:fieldsID="802d6aea22f054af46460f29b4e7fa8b" ns2:_="" ns3:_="">
    <xsd:import namespace="85282a53-827d-4236-8de6-76a7d51d147d"/>
    <xsd:import namespace="0ef4da8a-3968-4cfd-8be6-eb338abd071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282a53-827d-4236-8de6-76a7d51d147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ef4da8a-3968-4cfd-8be6-eb338abd0717"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12690C4-933E-4DE1-BBB8-1A5D4E26AF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282a53-827d-4236-8de6-76a7d51d147d"/>
    <ds:schemaRef ds:uri="0ef4da8a-3968-4cfd-8be6-eb338abd07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6AA66-E3CE-4C75-A139-97C0805E98F0}">
  <ds:schemaRefs>
    <ds:schemaRef ds:uri="http://schemas.microsoft.com/sharepoint/v3/contenttype/forms"/>
  </ds:schemaRefs>
</ds:datastoreItem>
</file>

<file path=customXml/itemProps3.xml><?xml version="1.0" encoding="utf-8"?>
<ds:datastoreItem xmlns:ds="http://schemas.openxmlformats.org/officeDocument/2006/customXml" ds:itemID="{08D0E0F1-78B0-440F-AE50-DBFB663B3751}">
  <ds:schemaRefs>
    <ds:schemaRef ds:uri="http://schemas.openxmlformats.org/package/2006/metadata/core-properties"/>
    <ds:schemaRef ds:uri="http://purl.org/dc/terms/"/>
    <ds:schemaRef ds:uri="http://schemas.microsoft.com/office/2006/documentManagement/types"/>
    <ds:schemaRef ds:uri="http://schemas.microsoft.com/office/2006/metadata/properties"/>
    <ds:schemaRef ds:uri="0ef4da8a-3968-4cfd-8be6-eb338abd0717"/>
    <ds:schemaRef ds:uri="http://purl.org/dc/dcmitype/"/>
    <ds:schemaRef ds:uri="http://www.w3.org/XML/1998/namespace"/>
    <ds:schemaRef ds:uri="http://purl.org/dc/elements/1.1/"/>
    <ds:schemaRef ds:uri="http://schemas.microsoft.com/office/infopath/2007/PartnerControls"/>
    <ds:schemaRef ds:uri="85282a53-827d-4236-8de6-76a7d51d147d"/>
  </ds:schemaRefs>
</ds:datastoreItem>
</file>

<file path=docProps/app.xml><?xml version="1.0" encoding="utf-8"?>
<Properties xmlns="http://schemas.openxmlformats.org/officeDocument/2006/extended-properties" xmlns:vt="http://schemas.openxmlformats.org/officeDocument/2006/docPropsVTypes">
  <TotalTime>2</TotalTime>
  <Words>602</Words>
  <Application>Microsoft Office PowerPoint</Application>
  <PresentationFormat>Widescreen</PresentationFormat>
  <Paragraphs>33</Paragraphs>
  <Slides>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1_Office Theme</vt:lpstr>
      <vt:lpstr>Person Under Investigation for COVID-19</vt:lpstr>
      <vt:lpstr>PowerPoint Presentation</vt:lpstr>
      <vt:lpstr>Management of suspected COVID-19</vt:lpstr>
      <vt:lpstr>Laboratory Diagnosis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 Under Investigation for COVID-19</dc:title>
  <dc:creator>Monge Tlaka</dc:creator>
  <cp:lastModifiedBy>Monge Tlaka</cp:lastModifiedBy>
  <cp:revision>1</cp:revision>
  <dcterms:created xsi:type="dcterms:W3CDTF">2020-05-19T22:35:02Z</dcterms:created>
  <dcterms:modified xsi:type="dcterms:W3CDTF">2020-05-19T22:37:38Z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0x010100248EBE3703A95C40849D81B8ED303CF5</vt:lpwstr>
  </property>
</Properties>
</file>