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0"/>
  </p:notesMasterIdLst>
  <p:handoutMasterIdLst>
    <p:handoutMasterId r:id="rId11"/>
  </p:handoutMasterIdLst>
  <p:sldIdLst>
    <p:sldId id="256" r:id="rId3"/>
    <p:sldId id="264" r:id="rId4"/>
    <p:sldId id="262" r:id="rId5"/>
    <p:sldId id="258" r:id="rId6"/>
    <p:sldId id="259" r:id="rId7"/>
    <p:sldId id="260" r:id="rId8"/>
    <p:sldId id="263"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22" autoAdjust="0"/>
  </p:normalViewPr>
  <p:slideViewPr>
    <p:cSldViewPr>
      <p:cViewPr varScale="1">
        <p:scale>
          <a:sx n="60" d="100"/>
          <a:sy n="60" d="100"/>
        </p:scale>
        <p:origin x="9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10/9/2018</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10/9/2018</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10/9/2018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38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3</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10/9/2018</a:t>
            </a:fld>
            <a:endParaRPr lang="en-ZA"/>
          </a:p>
        </p:txBody>
      </p:sp>
      <p:sp>
        <p:nvSpPr>
          <p:cNvPr id="6" name="Footer Placeholder 5"/>
          <p:cNvSpPr>
            <a:spLocks noGrp="1"/>
          </p:cNvSpPr>
          <p:nvPr>
            <p:ph type="ftr" sz="quarter" idx="12"/>
          </p:nvPr>
        </p:nvSpPr>
        <p:spPr/>
        <p:txBody>
          <a:bodyPr/>
          <a:lstStyle/>
          <a:p>
            <a:endParaRPr lang="en-ZA"/>
          </a:p>
        </p:txBody>
      </p:sp>
    </p:spTree>
    <p:extLst>
      <p:ext uri="{BB962C8B-B14F-4D97-AF65-F5344CB8AC3E}">
        <p14:creationId xmlns:p14="http://schemas.microsoft.com/office/powerpoint/2010/main" val="122186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NDOH Logo.jpg"/>
          <p:cNvPicPr>
            <a:picLocks noChangeAspect="1"/>
          </p:cNvPicPr>
          <p:nvPr userDrawn="1"/>
        </p:nvPicPr>
        <p:blipFill>
          <a:blip r:embed="rId2"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3"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4" cstate="print"/>
          <a:stretch>
            <a:fillRect/>
          </a:stretch>
        </p:blipFill>
        <p:spPr>
          <a:xfrm>
            <a:off x="8001024" y="5925364"/>
            <a:ext cx="914377" cy="914377"/>
          </a:xfrm>
          <a:prstGeom prst="rect">
            <a:avLst/>
          </a:prstGeom>
        </p:spPr>
      </p:pic>
    </p:spTree>
    <p:extLst>
      <p:ext uri="{BB962C8B-B14F-4D97-AF65-F5344CB8AC3E}">
        <p14:creationId xmlns:p14="http://schemas.microsoft.com/office/powerpoint/2010/main" val="225940231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gov.za/index.php/standard-treatment-guidelines-and-essential-medicines-list/category/285-ph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NATIONAL DEPARTMENT OF HEALTH</a:t>
            </a:r>
            <a:endParaRPr lang="en-US" sz="2000" dirty="0">
              <a:solidFill>
                <a:schemeClr val="bg1">
                  <a:lumMod val="50000"/>
                </a:schemeClr>
              </a:solidFill>
              <a:latin typeface="Arial" pitchFamily="34" charset="0"/>
              <a:cs typeface="Arial" pitchFamily="34" charset="0"/>
            </a:endParaRPr>
          </a:p>
        </p:txBody>
      </p:sp>
      <p:sp>
        <p:nvSpPr>
          <p:cNvPr id="7" name="Rectangle 2"/>
          <p:cNvSpPr txBox="1">
            <a:spLocks noChangeArrowheads="1"/>
          </p:cNvSpPr>
          <p:nvPr/>
        </p:nvSpPr>
        <p:spPr>
          <a:xfrm>
            <a:off x="533400" y="0"/>
            <a:ext cx="7315200" cy="8382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Chapter </a:t>
            </a:r>
            <a:r>
              <a:rPr lang="en-GB" sz="2800" b="1" dirty="0">
                <a:solidFill>
                  <a:schemeClr val="bg1"/>
                </a:solidFill>
                <a:latin typeface="Arial" pitchFamily="34" charset="0"/>
                <a:ea typeface="+mj-ea"/>
                <a:cs typeface="Arial" pitchFamily="34" charset="0"/>
              </a:rPr>
              <a:t>13: Immunisation</a:t>
            </a: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707886"/>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AFFORDABLE MEDICINES</a:t>
            </a:r>
          </a:p>
          <a:p>
            <a:r>
              <a:rPr lang="en-US" sz="2000">
                <a:solidFill>
                  <a:schemeClr val="bg1">
                    <a:lumMod val="50000"/>
                  </a:schemeClr>
                </a:solidFill>
                <a:latin typeface="Arial" pitchFamily="34" charset="0"/>
                <a:cs typeface="Arial" pitchFamily="34" charset="0"/>
              </a:rPr>
              <a:t>ESSENTIAL MEDICINES PROGRAMME</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a:solidFill>
                  <a:schemeClr val="bg1">
                    <a:lumMod val="50000"/>
                  </a:schemeClr>
                </a:solidFill>
                <a:latin typeface="Arial" pitchFamily="34" charset="0"/>
                <a:cs typeface="Arial" pitchFamily="34" charset="0"/>
              </a:rPr>
              <a:t>PRIMARY HEALTHCARE GUIDELINES 2018</a:t>
            </a:r>
            <a:endParaRPr lang="en-US" sz="2000" dirty="0">
              <a:solidFill>
                <a:schemeClr val="bg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10" name="Content Placeholder 1"/>
          <p:cNvSpPr txBox="1">
            <a:spLocks/>
          </p:cNvSpPr>
          <p:nvPr/>
        </p:nvSpPr>
        <p:spPr>
          <a:xfrm>
            <a:off x="457200" y="1143000"/>
            <a:ext cx="8435280" cy="2437507"/>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EVIDENCE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Please access the National Essential Medicines List Committee (NEMLC) report for detailed evidence (including rationale, references and costings) informing decision-making on medicine addition, amendments and deletions: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http://www.health.gov.za/index.php/standard-treatment-guidelines-and-essential-medicines-list/category/285-phc</a:t>
            </a:r>
            <a:r>
              <a:rPr kumimoji="0" lang="en-ZA"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ZA"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ontent Placeholder 1"/>
          <p:cNvSpPr txBox="1">
            <a:spLocks/>
          </p:cNvSpPr>
          <p:nvPr/>
        </p:nvSpPr>
        <p:spPr>
          <a:xfrm>
            <a:off x="457200" y="3651961"/>
            <a:ext cx="8435280" cy="194147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80000"/>
              </a:lnSpc>
              <a:spcBef>
                <a:spcPts val="300"/>
              </a:spcBef>
              <a:spcAft>
                <a:spcPts val="300"/>
              </a:spcAft>
              <a:buClrTx/>
              <a:buSzTx/>
              <a:buFont typeface="Arial" pitchFamily="34" charset="0"/>
              <a:buNone/>
              <a:tabLst/>
              <a:defRPr/>
            </a:pPr>
            <a:r>
              <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DISCLAIMER</a:t>
            </a:r>
          </a:p>
          <a:p>
            <a:pPr marL="0" marR="0" lvl="0" indent="0" algn="just" defTabSz="914400" rtl="0" eaLnBrk="1" fontAlgn="auto" latinLnBrk="0" hangingPunct="1">
              <a:lnSpc>
                <a:spcPct val="100000"/>
              </a:lnSpc>
              <a:spcBef>
                <a:spcPts val="300"/>
              </a:spcBef>
              <a:spcAft>
                <a:spcPts val="300"/>
              </a:spcAft>
              <a:buClrTx/>
              <a:buSzTx/>
              <a:buFont typeface="Arial" pitchFamily="34" charset="0"/>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slide set is an implementation tool and should be used alongside the most recently published STG available on the EML Clinical Guide Application. This information does not supersede or replace the STG itself.</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67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3</a:t>
            </a:fld>
            <a:r>
              <a:rPr lang="en-ZA" dirty="0" smtClean="0"/>
              <a:t> </a:t>
            </a:r>
            <a:endParaRPr lang="en-ZA" dirty="0"/>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chemeClr val="bg1"/>
                </a:solidFill>
                <a:latin typeface="Arial" pitchFamily="34" charset="0"/>
                <a:ea typeface="+mj-ea"/>
                <a:cs typeface="Arial" pitchFamily="34" charset="0"/>
              </a:rPr>
              <a:t>Measles vaccine</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40" y="1212202"/>
            <a:ext cx="2469701" cy="18531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8871" y="1150923"/>
            <a:ext cx="1935334" cy="193533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1947" y="1220569"/>
            <a:ext cx="2694062" cy="1796041"/>
          </a:xfrm>
          <a:prstGeom prst="rect">
            <a:avLst/>
          </a:prstGeom>
        </p:spPr>
      </p:pic>
      <p:sp>
        <p:nvSpPr>
          <p:cNvPr id="13" name="Content Placeholder 1"/>
          <p:cNvSpPr txBox="1">
            <a:spLocks/>
          </p:cNvSpPr>
          <p:nvPr/>
        </p:nvSpPr>
        <p:spPr>
          <a:xfrm>
            <a:off x="152533" y="3202279"/>
            <a:ext cx="4131435"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r>
              <a:rPr lang="en-ZA" dirty="0" smtClean="0"/>
              <a:t>Measles vaccine currently on tender is given subcutaneously (measles vaccine, IM no longer manufactured).</a:t>
            </a:r>
          </a:p>
          <a:p>
            <a:r>
              <a:rPr lang="en-ZA" dirty="0" smtClean="0"/>
              <a:t>Now given at 6 months </a:t>
            </a:r>
            <a:r>
              <a:rPr lang="en-ZA" b="1" dirty="0" smtClean="0"/>
              <a:t>AND</a:t>
            </a:r>
            <a:r>
              <a:rPr lang="en-ZA" dirty="0" smtClean="0"/>
              <a:t> 12 months.</a:t>
            </a:r>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14" name="Content Placeholder 1"/>
          <p:cNvSpPr txBox="1">
            <a:spLocks/>
          </p:cNvSpPr>
          <p:nvPr/>
        </p:nvSpPr>
        <p:spPr>
          <a:xfrm>
            <a:off x="4427984" y="3202279"/>
            <a:ext cx="4529867"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REASON</a:t>
            </a:r>
          </a:p>
          <a:p>
            <a:r>
              <a:rPr lang="en-ZA" dirty="0" smtClean="0"/>
              <a:t>Alignment with EPI schedule</a:t>
            </a:r>
          </a:p>
          <a:p>
            <a:pPr>
              <a:buNone/>
            </a:pPr>
            <a:r>
              <a:rPr lang="en-ZA" sz="1800" u="sng" dirty="0" smtClean="0"/>
              <a:t>Note:</a:t>
            </a:r>
            <a:r>
              <a:rPr lang="en-ZA" sz="1800" dirty="0" smtClean="0"/>
              <a:t> Measles vaccine is increasingly only available in combination with rubella vaccine. South Africa is likely to migrate to the combination vaccine in the next few years.</a:t>
            </a:r>
          </a:p>
          <a:p>
            <a:endParaRPr lang="en-ZA" dirty="0" smtClean="0"/>
          </a:p>
          <a:p>
            <a:endParaRPr lang="en-ZA" dirty="0" smtClean="0"/>
          </a:p>
          <a:p>
            <a:endParaRPr lang="en-ZA" dirty="0"/>
          </a:p>
        </p:txBody>
      </p:sp>
    </p:spTree>
    <p:extLst>
      <p:ext uri="{BB962C8B-B14F-4D97-AF65-F5344CB8AC3E}">
        <p14:creationId xmlns:p14="http://schemas.microsoft.com/office/powerpoint/2010/main" val="3803397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chemeClr val="bg1"/>
                </a:solidFill>
                <a:latin typeface="Arial" pitchFamily="34" charset="0"/>
                <a:ea typeface="+mj-ea"/>
                <a:cs typeface="Arial" pitchFamily="34" charset="0"/>
              </a:rPr>
              <a:t>BCG</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251520" y="1316516"/>
            <a:ext cx="5904656" cy="1583668"/>
          </a:xfrm>
          <a:prstGeom prst="rect">
            <a:avLst/>
          </a:prstGeom>
          <a:ln>
            <a:solidFill>
              <a:schemeClr val="tx1"/>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latin typeface="Arial" panose="020B0604020202020204" pitchFamily="34" charset="0"/>
                <a:cs typeface="Arial" panose="020B0604020202020204" pitchFamily="34" charset="0"/>
              </a:rPr>
              <a:t>DESCRIPTION</a:t>
            </a:r>
          </a:p>
          <a:p>
            <a:r>
              <a:rPr lang="en-US" sz="2000" dirty="0" smtClean="0">
                <a:latin typeface="Arial" panose="020B0604020202020204" pitchFamily="34" charset="0"/>
                <a:cs typeface="Arial" panose="020B0604020202020204" pitchFamily="34" charset="0"/>
              </a:rPr>
              <a:t>Bacillus </a:t>
            </a:r>
            <a:r>
              <a:rPr lang="en-US" sz="2000" dirty="0" err="1" smtClean="0">
                <a:latin typeface="Arial" panose="020B0604020202020204" pitchFamily="34" charset="0"/>
                <a:cs typeface="Arial" panose="020B0604020202020204" pitchFamily="34" charset="0"/>
              </a:rPr>
              <a:t>Calmette-Guérin</a:t>
            </a:r>
            <a:endParaRPr lang="en-US"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Protects against TB meningitis and </a:t>
            </a:r>
            <a:r>
              <a:rPr lang="en-GB" sz="2000" dirty="0" err="1" smtClean="0">
                <a:latin typeface="Arial" panose="020B0604020202020204" pitchFamily="34" charset="0"/>
                <a:cs typeface="Arial" panose="020B0604020202020204" pitchFamily="34" charset="0"/>
              </a:rPr>
              <a:t>miliary</a:t>
            </a:r>
            <a:r>
              <a:rPr lang="en-GB" sz="2000" dirty="0" smtClean="0">
                <a:latin typeface="Arial" panose="020B0604020202020204" pitchFamily="34" charset="0"/>
                <a:cs typeface="Arial" panose="020B0604020202020204" pitchFamily="34" charset="0"/>
              </a:rPr>
              <a:t> TB in children &lt; 2 years of age.</a:t>
            </a:r>
            <a:endParaRPr lang="en-US" sz="2000" dirty="0" smtClean="0">
              <a:latin typeface="Arial" panose="020B0604020202020204" pitchFamily="34" charset="0"/>
              <a:cs typeface="Arial" panose="020B0604020202020204" pitchFamily="34" charset="0"/>
            </a:endParaRPr>
          </a:p>
          <a:p>
            <a:endParaRPr lang="en-ZA" dirty="0" smtClean="0"/>
          </a:p>
          <a:p>
            <a:pPr marL="0" indent="0">
              <a:buFont typeface="Arial" pitchFamily="34" charset="0"/>
              <a:buNone/>
            </a:pPr>
            <a:endParaRPr lang="en-ZA" dirty="0" smtClean="0"/>
          </a:p>
          <a:p>
            <a:endParaRPr lang="en-ZA" dirty="0" smtClean="0"/>
          </a:p>
          <a:p>
            <a:endParaRPr lang="en-ZA" dirty="0" smtClean="0"/>
          </a:p>
          <a:p>
            <a:endParaRPr lang="en-Z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337027"/>
            <a:ext cx="2602632" cy="1731933"/>
          </a:xfrm>
          <a:prstGeom prst="rect">
            <a:avLst/>
          </a:prstGeom>
        </p:spPr>
      </p:pic>
      <p:sp>
        <p:nvSpPr>
          <p:cNvPr id="7" name="Content Placeholder 1"/>
          <p:cNvSpPr txBox="1">
            <a:spLocks/>
          </p:cNvSpPr>
          <p:nvPr/>
        </p:nvSpPr>
        <p:spPr>
          <a:xfrm>
            <a:off x="251520" y="3068961"/>
            <a:ext cx="5688632" cy="2722240"/>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pPr algn="just">
              <a:spcBef>
                <a:spcPts val="0"/>
              </a:spcBef>
              <a:spcAft>
                <a:spcPts val="0"/>
              </a:spcAft>
              <a:buNone/>
            </a:pPr>
            <a:r>
              <a:rPr lang="en-GB" dirty="0" smtClean="0"/>
              <a:t>Contra-indications to receiving BCG</a:t>
            </a:r>
          </a:p>
          <a:p>
            <a:pPr algn="just">
              <a:spcBef>
                <a:spcPts val="0"/>
              </a:spcBef>
              <a:spcAft>
                <a:spcPts val="0"/>
              </a:spcAft>
            </a:pPr>
            <a:r>
              <a:rPr lang="en-GB" dirty="0" smtClean="0"/>
              <a:t>Changed from ‘</a:t>
            </a:r>
            <a:r>
              <a:rPr lang="en-GB" i="1" dirty="0" smtClean="0"/>
              <a:t>children with symptomatic HIV infection (Stage 3 and 4)’ </a:t>
            </a:r>
            <a:r>
              <a:rPr lang="en-GB" b="1" dirty="0" smtClean="0"/>
              <a:t>to include </a:t>
            </a:r>
            <a:r>
              <a:rPr lang="en-GB" b="1" dirty="0" smtClean="0">
                <a:solidFill>
                  <a:srgbClr val="FF0000"/>
                </a:solidFill>
              </a:rPr>
              <a:t>ALL</a:t>
            </a:r>
            <a:r>
              <a:rPr lang="en-GB" b="1" dirty="0" smtClean="0"/>
              <a:t> children known to be HIV-infected.</a:t>
            </a:r>
            <a:endParaRPr lang="en-GB" b="1" dirty="0" smtClean="0">
              <a:latin typeface="+mn-lt"/>
            </a:endParaRPr>
          </a:p>
          <a:p>
            <a:pPr marL="0" indent="0" algn="just">
              <a:spcBef>
                <a:spcPts val="0"/>
              </a:spcBef>
              <a:spcAft>
                <a:spcPts val="0"/>
              </a:spcAft>
              <a:buNone/>
            </a:pPr>
            <a:endParaRPr lang="en-GB" b="1" dirty="0" smtClean="0"/>
          </a:p>
          <a:p>
            <a:pPr marL="0" indent="0" algn="just">
              <a:spcBef>
                <a:spcPts val="0"/>
              </a:spcBef>
              <a:spcAft>
                <a:spcPts val="0"/>
              </a:spcAft>
              <a:buNone/>
            </a:pPr>
            <a:r>
              <a:rPr lang="en-GB" b="1" dirty="0" smtClean="0"/>
              <a:t>Note: </a:t>
            </a:r>
            <a:r>
              <a:rPr lang="en-GB" dirty="0" smtClean="0"/>
              <a:t>BCG should not be delayed in HIV-exposed infants with unknown status.</a:t>
            </a:r>
            <a:endParaRPr lang="en-US" dirty="0" smtClean="0"/>
          </a:p>
          <a:p>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sp>
        <p:nvSpPr>
          <p:cNvPr id="8" name="Content Placeholder 1"/>
          <p:cNvSpPr txBox="1">
            <a:spLocks/>
          </p:cNvSpPr>
          <p:nvPr/>
        </p:nvSpPr>
        <p:spPr>
          <a:xfrm>
            <a:off x="6156176" y="3202279"/>
            <a:ext cx="2801674" cy="2588921"/>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REASON</a:t>
            </a:r>
          </a:p>
          <a:p>
            <a:pPr marL="0" indent="0">
              <a:buNone/>
            </a:pPr>
            <a:r>
              <a:rPr lang="en-US" dirty="0" smtClean="0"/>
              <a:t>Concern regarding risk of disseminated BCG disease in HIV-infected children.</a:t>
            </a:r>
          </a:p>
          <a:p>
            <a:pPr>
              <a:buNone/>
            </a:pPr>
            <a:endParaRPr lang="en-ZA" dirty="0" smtClean="0"/>
          </a:p>
          <a:p>
            <a:endParaRPr lang="en-ZA" dirty="0" smtClean="0"/>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598263" y="-264955"/>
            <a:ext cx="6161338"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Influenza Vaccination: indications</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251520" y="1161314"/>
            <a:ext cx="6120680" cy="4629888"/>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pPr marL="0" lvl="0" indent="0" algn="just">
              <a:spcBef>
                <a:spcPts val="0"/>
              </a:spcBef>
              <a:spcAft>
                <a:spcPts val="0"/>
              </a:spcAft>
              <a:buNone/>
            </a:pPr>
            <a:r>
              <a:rPr lang="en-ZA" dirty="0" smtClean="0"/>
              <a:t>All women who are pregnant at the time of the annual immunisation campaign should be immunized.</a:t>
            </a:r>
            <a:endParaRPr lang="en-US" dirty="0" smtClean="0"/>
          </a:p>
          <a:p>
            <a:pPr marL="0" lvl="0" indent="0" algn="just">
              <a:spcBef>
                <a:spcPts val="0"/>
              </a:spcBef>
              <a:spcAft>
                <a:spcPts val="0"/>
              </a:spcAft>
              <a:buNone/>
            </a:pPr>
            <a:endParaRPr lang="en-ZA" sz="1800" dirty="0" smtClean="0"/>
          </a:p>
          <a:p>
            <a:pPr marL="0" lvl="0" indent="0" algn="just">
              <a:spcBef>
                <a:spcPts val="0"/>
              </a:spcBef>
              <a:spcAft>
                <a:spcPts val="0"/>
              </a:spcAft>
              <a:buNone/>
            </a:pPr>
            <a:r>
              <a:rPr lang="en-ZA" dirty="0" smtClean="0"/>
              <a:t>Persons with the following risk factors may be offered immunisation during the annual campaign</a:t>
            </a:r>
            <a:endParaRPr lang="en-US" dirty="0" smtClean="0"/>
          </a:p>
          <a:p>
            <a:pPr lvl="0" algn="just">
              <a:spcBef>
                <a:spcPts val="0"/>
              </a:spcBef>
              <a:spcAft>
                <a:spcPts val="0"/>
              </a:spcAft>
            </a:pPr>
            <a:r>
              <a:rPr lang="en-ZA" sz="1600" dirty="0" smtClean="0"/>
              <a:t>HIV infection</a:t>
            </a:r>
            <a:endParaRPr lang="en-US" sz="1600" dirty="0" smtClean="0"/>
          </a:p>
          <a:p>
            <a:pPr lvl="0" algn="just">
              <a:spcBef>
                <a:spcPts val="0"/>
              </a:spcBef>
              <a:spcAft>
                <a:spcPts val="0"/>
              </a:spcAft>
            </a:pPr>
            <a:r>
              <a:rPr lang="en-ZA" sz="1600" dirty="0" smtClean="0"/>
              <a:t>Chronic cardiac or pulmonary conditions</a:t>
            </a:r>
            <a:endParaRPr lang="en-US" sz="1600" dirty="0" smtClean="0"/>
          </a:p>
          <a:p>
            <a:pPr lvl="0" algn="just">
              <a:spcBef>
                <a:spcPts val="0"/>
              </a:spcBef>
              <a:spcAft>
                <a:spcPts val="0"/>
              </a:spcAft>
            </a:pPr>
            <a:r>
              <a:rPr lang="en-ZA" sz="1600" dirty="0" smtClean="0"/>
              <a:t>Age &gt; 65 years</a:t>
            </a:r>
            <a:endParaRPr lang="en-US" sz="1600" dirty="0" smtClean="0"/>
          </a:p>
          <a:p>
            <a:pPr marL="0" indent="0" algn="just">
              <a:spcBef>
                <a:spcPts val="0"/>
              </a:spcBef>
              <a:spcAft>
                <a:spcPts val="0"/>
              </a:spcAft>
              <a:buNone/>
            </a:pPr>
            <a:endParaRPr lang="en-ZA" sz="1800" dirty="0" smtClean="0"/>
          </a:p>
          <a:p>
            <a:pPr marL="0" indent="0" algn="just">
              <a:spcBef>
                <a:spcPts val="0"/>
              </a:spcBef>
              <a:spcAft>
                <a:spcPts val="0"/>
              </a:spcAft>
              <a:buNone/>
            </a:pPr>
            <a:r>
              <a:rPr lang="en-ZA" dirty="0" smtClean="0"/>
              <a:t>Although it is recommended that healthcare workers are vaccinated against influenza, they will not be provided with publically funded vaccines unless they fall within any of the designated high risk groups</a:t>
            </a:r>
            <a:endParaRPr lang="en-ZA" dirty="0"/>
          </a:p>
          <a:p>
            <a:endParaRPr lang="en-ZA" dirty="0" smtClean="0"/>
          </a:p>
          <a:p>
            <a:endParaRPr lang="en-ZA" dirty="0" smtClean="0"/>
          </a:p>
          <a:p>
            <a:endParaRPr lang="en-ZA" dirty="0" smtClean="0"/>
          </a:p>
          <a:p>
            <a:endParaRPr lang="en-ZA" dirty="0" smtClean="0"/>
          </a:p>
          <a:p>
            <a:endParaRPr lang="en-ZA" dirty="0" smtClean="0"/>
          </a:p>
          <a:p>
            <a:endParaRPr lang="en-Z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9601" y="1161313"/>
            <a:ext cx="1927199" cy="2264067"/>
          </a:xfrm>
          <a:prstGeom prst="rect">
            <a:avLst/>
          </a:prstGeom>
        </p:spPr>
      </p:pic>
      <p:sp>
        <p:nvSpPr>
          <p:cNvPr id="7" name="Content Placeholder 1"/>
          <p:cNvSpPr txBox="1">
            <a:spLocks/>
          </p:cNvSpPr>
          <p:nvPr/>
        </p:nvSpPr>
        <p:spPr>
          <a:xfrm>
            <a:off x="6553200" y="3573016"/>
            <a:ext cx="2404650" cy="2218184"/>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REASON</a:t>
            </a:r>
          </a:p>
          <a:p>
            <a:pPr marL="0">
              <a:spcBef>
                <a:spcPts val="0"/>
              </a:spcBef>
              <a:spcAft>
                <a:spcPts val="0"/>
              </a:spcAft>
              <a:buNone/>
            </a:pPr>
            <a:r>
              <a:rPr lang="en-US" dirty="0" smtClean="0"/>
              <a:t>Alignment with </a:t>
            </a:r>
            <a:r>
              <a:rPr lang="en-ZA" dirty="0" err="1" smtClean="0"/>
              <a:t>NDoH</a:t>
            </a:r>
            <a:r>
              <a:rPr lang="en-ZA" dirty="0" smtClean="0"/>
              <a:t>/NICD/NHLS: Healthcare worker’s handbook on influenza</a:t>
            </a:r>
            <a:r>
              <a:rPr lang="en-ZA" dirty="0"/>
              <a:t>.</a:t>
            </a:r>
            <a:endParaRPr lang="en-US" dirty="0" smtClean="0"/>
          </a:p>
          <a:p>
            <a:pPr>
              <a:buNone/>
            </a:pPr>
            <a:endParaRPr lang="en-ZA" dirty="0" smtClean="0"/>
          </a:p>
          <a:p>
            <a:endParaRPr lang="en-ZA" dirty="0" smtClean="0"/>
          </a:p>
          <a:p>
            <a:endParaRPr lang="en-ZA" dirty="0" smtClean="0"/>
          </a:p>
          <a:p>
            <a:endParaRPr lang="en-ZA" dirty="0" smtClean="0"/>
          </a:p>
          <a:p>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a:solidFill>
                  <a:schemeClr val="bg1"/>
                </a:solidFill>
                <a:latin typeface="Arial" pitchFamily="34" charset="0"/>
                <a:ea typeface="+mj-ea"/>
                <a:cs typeface="Arial" pitchFamily="34" charset="0"/>
              </a:rPr>
              <a:t>Influenza Vaccination: dosage </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
        <p:nvSpPr>
          <p:cNvPr id="5" name="Content Placeholder 1"/>
          <p:cNvSpPr txBox="1">
            <a:spLocks/>
          </p:cNvSpPr>
          <p:nvPr/>
        </p:nvSpPr>
        <p:spPr>
          <a:xfrm>
            <a:off x="179513" y="1340768"/>
            <a:ext cx="3600400" cy="4306416"/>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ZA" sz="2400" b="1" dirty="0" smtClean="0"/>
              <a:t>CHANGES</a:t>
            </a:r>
          </a:p>
          <a:p>
            <a:pPr marL="0" indent="0">
              <a:spcBef>
                <a:spcPts val="0"/>
              </a:spcBef>
              <a:spcAft>
                <a:spcPts val="0"/>
              </a:spcAft>
              <a:buNone/>
            </a:pPr>
            <a:r>
              <a:rPr lang="en-ZA" u="sng" dirty="0" smtClean="0"/>
              <a:t>Children 6 months up to 3 yrs: </a:t>
            </a:r>
          </a:p>
          <a:p>
            <a:pPr marL="0" indent="0">
              <a:spcBef>
                <a:spcPts val="0"/>
              </a:spcBef>
              <a:spcAft>
                <a:spcPts val="0"/>
              </a:spcAft>
              <a:buNone/>
            </a:pPr>
            <a:r>
              <a:rPr lang="en-ZA" dirty="0" smtClean="0"/>
              <a:t>0.25mL IM, 2 doses ≥ 4 weeks apart during first year of immunisation, thereafter one dose per annum.</a:t>
            </a:r>
          </a:p>
          <a:p>
            <a:pPr marL="0" indent="0">
              <a:spcBef>
                <a:spcPts val="0"/>
              </a:spcBef>
              <a:spcAft>
                <a:spcPts val="0"/>
              </a:spcAft>
              <a:buNone/>
            </a:pPr>
            <a:endParaRPr lang="en-ZA" u="sng" dirty="0" smtClean="0"/>
          </a:p>
          <a:p>
            <a:pPr marL="0" indent="0">
              <a:spcBef>
                <a:spcPts val="0"/>
              </a:spcBef>
              <a:spcAft>
                <a:spcPts val="0"/>
              </a:spcAft>
              <a:buNone/>
            </a:pPr>
            <a:r>
              <a:rPr lang="en-ZA" u="sng" dirty="0" smtClean="0"/>
              <a:t>Children 3 – 9 yrs:</a:t>
            </a:r>
          </a:p>
          <a:p>
            <a:pPr marL="0" indent="0">
              <a:spcBef>
                <a:spcPts val="0"/>
              </a:spcBef>
              <a:spcAft>
                <a:spcPts val="0"/>
              </a:spcAft>
              <a:buNone/>
            </a:pPr>
            <a:r>
              <a:rPr lang="en-ZA" dirty="0" smtClean="0"/>
              <a:t>0.25mL IM, 2 doses ≥ 4 weeks apart during first year of immunisation, thereafter one dose per annum.</a:t>
            </a:r>
          </a:p>
          <a:p>
            <a:endParaRPr lang="en-ZA" dirty="0" smtClean="0"/>
          </a:p>
          <a:p>
            <a:endParaRPr lang="en-ZA" dirty="0" smtClean="0"/>
          </a:p>
          <a:p>
            <a:endParaRPr lang="en-ZA" dirty="0" smtClean="0"/>
          </a:p>
          <a:p>
            <a:endParaRPr lang="en-ZA" dirty="0" smtClean="0"/>
          </a:p>
          <a:p>
            <a:endParaRPr lang="en-ZA" dirty="0"/>
          </a:p>
        </p:txBody>
      </p:sp>
      <p:sp>
        <p:nvSpPr>
          <p:cNvPr id="6" name="Content Placeholder 1"/>
          <p:cNvSpPr txBox="1">
            <a:spLocks/>
          </p:cNvSpPr>
          <p:nvPr/>
        </p:nvSpPr>
        <p:spPr>
          <a:xfrm>
            <a:off x="4067944" y="1700808"/>
            <a:ext cx="4923839" cy="3600400"/>
          </a:xfrm>
          <a:prstGeom prst="rect">
            <a:avLst/>
          </a:prstGeom>
          <a:ln>
            <a:solidFill>
              <a:schemeClr val="tx1"/>
            </a:solidFill>
          </a:ln>
        </p:spPr>
        <p:txBody>
          <a:bodyPr/>
          <a:lstStyle>
            <a:lvl1pPr marL="342900" indent="-342900" algn="l" defTabSz="914400" rtl="0" eaLnBrk="1" latinLnBrk="0" hangingPunct="1">
              <a:spcBef>
                <a:spcPts val="300"/>
              </a:spcBef>
              <a:spcAft>
                <a:spcPts val="30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300"/>
              </a:spcBef>
              <a:spcAft>
                <a:spcPts val="300"/>
              </a:spcAft>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300"/>
              </a:spcBef>
              <a:spcAft>
                <a:spcPts val="300"/>
              </a:spcAft>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300"/>
              </a:spcBef>
              <a:spcAft>
                <a:spcPts val="300"/>
              </a:spcAft>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ZA" sz="2400" b="1" dirty="0" smtClean="0"/>
              <a:t>REASON</a:t>
            </a:r>
          </a:p>
          <a:p>
            <a:pPr marL="0" indent="0">
              <a:spcBef>
                <a:spcPts val="0"/>
              </a:spcBef>
              <a:spcAft>
                <a:spcPts val="0"/>
              </a:spcAft>
              <a:buNone/>
            </a:pPr>
            <a:r>
              <a:rPr lang="en-ZA" sz="1800" u="sng" dirty="0" smtClean="0"/>
              <a:t>Children aged 6 months through 8 years:</a:t>
            </a:r>
            <a:endParaRPr lang="en-ZA" sz="1800" dirty="0" smtClean="0"/>
          </a:p>
          <a:p>
            <a:pPr marL="0" indent="0">
              <a:spcBef>
                <a:spcPts val="0"/>
              </a:spcBef>
              <a:spcAft>
                <a:spcPts val="0"/>
              </a:spcAft>
              <a:buNone/>
            </a:pPr>
            <a:r>
              <a:rPr lang="en-ZA" sz="1800" dirty="0" smtClean="0"/>
              <a:t> - require 2 doses of influenza vaccine (administered ≥ 4 weeks apart) during their first season of vaccination to optimize response </a:t>
            </a:r>
          </a:p>
          <a:p>
            <a:pPr marL="0" indent="0">
              <a:spcBef>
                <a:spcPts val="0"/>
              </a:spcBef>
              <a:spcAft>
                <a:spcPts val="0"/>
              </a:spcAft>
              <a:buNone/>
            </a:pPr>
            <a:r>
              <a:rPr lang="en-ZA" sz="1800" dirty="0" smtClean="0"/>
              <a:t>- a single dose may be insufficient for an adequate immune response in young children who have not been exposed to natural influenza infection</a:t>
            </a:r>
            <a:r>
              <a:rPr lang="en-ZA" sz="1800" dirty="0"/>
              <a:t>.</a:t>
            </a:r>
            <a:endParaRPr lang="en-ZA" sz="1800" dirty="0" smtClean="0"/>
          </a:p>
          <a:p>
            <a:pPr marL="0" indent="0"/>
            <a:endParaRPr lang="en-ZA" sz="1600" dirty="0" smtClean="0"/>
          </a:p>
          <a:p>
            <a:endParaRPr lang="en-ZA" dirty="0" smtClean="0"/>
          </a:p>
          <a:p>
            <a:endParaRPr lang="en-ZA" dirty="0" smtClean="0"/>
          </a:p>
          <a:p>
            <a:endParaRPr lang="en-Z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217612"/>
            <a:ext cx="8229600" cy="4498976"/>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ZA" sz="6000" b="1" dirty="0" smtClean="0">
                <a:solidFill>
                  <a:srgbClr val="0D531A"/>
                </a:solidFill>
              </a:rPr>
              <a:t>THANK YOU</a:t>
            </a:r>
            <a:endParaRPr lang="en-ZA" sz="2800" b="1" dirty="0">
              <a:solidFill>
                <a:srgbClr val="0D531A"/>
              </a:solidFill>
            </a:endParaRPr>
          </a:p>
        </p:txBody>
      </p:sp>
    </p:spTree>
    <p:extLst>
      <p:ext uri="{BB962C8B-B14F-4D97-AF65-F5344CB8AC3E}">
        <p14:creationId xmlns:p14="http://schemas.microsoft.com/office/powerpoint/2010/main" val="3072548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449</Words>
  <Application>Microsoft Office PowerPoint</Application>
  <PresentationFormat>On-screen Show (4:3)</PresentationFormat>
  <Paragraphs>91</Paragraphs>
  <Slides>7</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Office Theme</vt:lpstr>
      <vt:lpstr>Custom Design</vt:lpstr>
      <vt:lpstr>1 </vt:lpstr>
      <vt:lpstr>2 </vt:lpstr>
      <vt:lpstr>3 </vt:lpstr>
      <vt:lpstr>4 </vt:lpstr>
      <vt:lpstr>5 </vt:lpstr>
      <vt:lpstr>6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Trudy</dc:creator>
  <cp:lastModifiedBy>Trudy</cp:lastModifiedBy>
  <cp:revision>20</cp:revision>
  <dcterms:created xsi:type="dcterms:W3CDTF">2013-10-17T06:13:57Z</dcterms:created>
  <dcterms:modified xsi:type="dcterms:W3CDTF">2018-10-09T18:18:53Z</dcterms:modified>
</cp:coreProperties>
</file>