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2"/>
  </p:notesMasterIdLst>
  <p:handoutMasterIdLst>
    <p:handoutMasterId r:id="rId13"/>
  </p:handoutMasterIdLst>
  <p:sldIdLst>
    <p:sldId id="256" r:id="rId3"/>
    <p:sldId id="267" r:id="rId4"/>
    <p:sldId id="265" r:id="rId5"/>
    <p:sldId id="259" r:id="rId6"/>
    <p:sldId id="260" r:id="rId7"/>
    <p:sldId id="261" r:id="rId8"/>
    <p:sldId id="262" r:id="rId9"/>
    <p:sldId id="263" r:id="rId10"/>
    <p:sldId id="266"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422" autoAdjust="0"/>
  </p:normalViewPr>
  <p:slideViewPr>
    <p:cSldViewPr>
      <p:cViewPr varScale="1">
        <p:scale>
          <a:sx n="60" d="100"/>
          <a:sy n="60" d="100"/>
        </p:scale>
        <p:origin x="9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10/9/2018</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10/9/2018</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10/9/2018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9450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6" name="Rectangle 35"/>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40" name="Picture 39" descr="NDOH Logo.jpg"/>
          <p:cNvPicPr>
            <a:picLocks noChangeAspect="1"/>
          </p:cNvPicPr>
          <p:nvPr userDrawn="1"/>
        </p:nvPicPr>
        <p:blipFill>
          <a:blip r:embed="rId2" cstate="print"/>
          <a:stretch>
            <a:fillRect/>
          </a:stretch>
        </p:blipFill>
        <p:spPr>
          <a:xfrm>
            <a:off x="152400" y="5867400"/>
            <a:ext cx="2286000" cy="824484"/>
          </a:xfrm>
          <a:prstGeom prst="rect">
            <a:avLst/>
          </a:prstGeom>
        </p:spPr>
      </p:pic>
      <p:cxnSp>
        <p:nvCxnSpPr>
          <p:cNvPr id="41" name="Straight Connector 40"/>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457200" y="2000108"/>
            <a:ext cx="8229600" cy="3716480"/>
          </a:xfrm>
          <a:prstGeom prst="rect">
            <a:avLst/>
          </a:prstGeom>
        </p:spPr>
        <p:txBody>
          <a:bodyPr/>
          <a:lstStyle>
            <a:lvl1pPr>
              <a:spcBef>
                <a:spcPts val="300"/>
              </a:spcBef>
              <a:spcAft>
                <a:spcPts val="300"/>
              </a:spcAft>
              <a:defRPr sz="2000">
                <a:latin typeface="Arial" panose="020B0604020202020204" pitchFamily="34" charset="0"/>
                <a:cs typeface="Arial" panose="020B0604020202020204" pitchFamily="34" charset="0"/>
              </a:defRPr>
            </a:lvl1pPr>
            <a:lvl2pPr>
              <a:spcBef>
                <a:spcPts val="300"/>
              </a:spcBef>
              <a:spcAft>
                <a:spcPts val="300"/>
              </a:spcAft>
              <a:defRPr sz="1800">
                <a:latin typeface="Arial" panose="020B0604020202020204" pitchFamily="34" charset="0"/>
                <a:cs typeface="Arial" panose="020B0604020202020204" pitchFamily="34" charset="0"/>
              </a:defRPr>
            </a:lvl2pPr>
            <a:lvl3pPr>
              <a:spcBef>
                <a:spcPts val="300"/>
              </a:spcBef>
              <a:spcAft>
                <a:spcPts val="300"/>
              </a:spcAft>
              <a:defRPr sz="1600">
                <a:latin typeface="Arial" panose="020B0604020202020204" pitchFamily="34" charset="0"/>
                <a:cs typeface="Arial" panose="020B0604020202020204" pitchFamily="34" charset="0"/>
              </a:defRPr>
            </a:lvl3pPr>
            <a:lvl4pPr>
              <a:spcBef>
                <a:spcPts val="300"/>
              </a:spcBef>
              <a:spcAft>
                <a:spcPts val="300"/>
              </a:spcAft>
              <a:defRPr sz="1400">
                <a:latin typeface="Arial" panose="020B0604020202020204" pitchFamily="34" charset="0"/>
                <a:cs typeface="Arial" panose="020B0604020202020204" pitchFamily="34" charset="0"/>
              </a:defRPr>
            </a:lvl4pPr>
            <a:lvl5pPr>
              <a:spcBef>
                <a:spcPts val="300"/>
              </a:spcBef>
              <a:spcAft>
                <a:spcPts val="300"/>
              </a:spcAft>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7200" y="0"/>
            <a:ext cx="8229600" cy="1143000"/>
          </a:xfrm>
          <a:prstGeom prst="rect">
            <a:avLst/>
          </a:prstGeom>
        </p:spPr>
        <p:txBody>
          <a:bodyPr anchor="ctr"/>
          <a:lstStyle>
            <a:lvl1pPr>
              <a:defRPr sz="32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4" name="Rectangle 26"/>
          <p:cNvSpPr>
            <a:spLocks noGrp="1" noChangeArrowheads="1"/>
          </p:cNvSpPr>
          <p:nvPr>
            <p:ph type="sldNum" sz="quarter" idx="12"/>
          </p:nvPr>
        </p:nvSpPr>
        <p:spPr>
          <a:xfrm>
            <a:off x="6553200" y="5791200"/>
            <a:ext cx="2133600" cy="1066800"/>
          </a:xfrm>
          <a:prstGeom prst="rect">
            <a:avLst/>
          </a:prstGeom>
          <a:ln/>
        </p:spPr>
        <p:txBody>
          <a:bodyPr anchor="ctr"/>
          <a:lstStyle>
            <a:lvl1pPr algn="r">
              <a:defRPr sz="1200" b="1" i="0">
                <a:latin typeface="Arial" panose="020B0604020202020204" pitchFamily="34" charset="0"/>
                <a:cs typeface="Arial" panose="020B0604020202020204" pitchFamily="34" charset="0"/>
              </a:defRPr>
            </a:lvl1pPr>
          </a:lstStyle>
          <a:p>
            <a:pPr>
              <a:defRPr/>
            </a:pPr>
            <a:fld id="{D4F3D4DC-2536-4113-A94D-EFA9DA255CB5}" type="slidenum">
              <a:rPr lang="en-GB" smtClean="0"/>
              <a:pPr>
                <a:defRPr/>
              </a:pPr>
              <a:t>‹#›</a:t>
            </a:fld>
            <a:endParaRPr lang="en-GB" dirty="0"/>
          </a:p>
        </p:txBody>
      </p:sp>
      <p:sp>
        <p:nvSpPr>
          <p:cNvPr id="8" name="Text Placeholder 2"/>
          <p:cNvSpPr>
            <a:spLocks noGrp="1"/>
          </p:cNvSpPr>
          <p:nvPr>
            <p:ph type="body" idx="13"/>
          </p:nvPr>
        </p:nvSpPr>
        <p:spPr>
          <a:xfrm>
            <a:off x="457200" y="1217611"/>
            <a:ext cx="8229600" cy="707886"/>
          </a:xfrm>
          <a:prstGeom prst="rect">
            <a:avLst/>
          </a:prstGeom>
        </p:spPr>
        <p:txBody>
          <a:bodyPr anchor="ctr">
            <a:noAutofit/>
          </a:bodyPr>
          <a:lstStyle>
            <a:lvl1pPr marL="0" marR="0" indent="0" algn="l" defTabSz="914400" rtl="0" eaLnBrk="1" fontAlgn="auto" latinLnBrk="0" hangingPunct="1">
              <a:lnSpc>
                <a:spcPct val="100000"/>
              </a:lnSpc>
              <a:spcBef>
                <a:spcPts val="300"/>
              </a:spcBef>
              <a:spcAft>
                <a:spcPts val="300"/>
              </a:spcAft>
              <a:buClrTx/>
              <a:buSzTx/>
              <a:buFont typeface="Arial" pitchFamily="34" charset="0"/>
              <a:buNone/>
              <a:tabLst/>
              <a:defRPr sz="20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300"/>
              </a:spcBef>
              <a:spcAft>
                <a:spcPts val="300"/>
              </a:spcAft>
              <a:buClrTx/>
              <a:buSzTx/>
              <a:buFont typeface="Arial" pitchFamily="34" charset="0"/>
              <a:buNone/>
              <a:tabLst/>
              <a:defRPr/>
            </a:pPr>
            <a:endParaRPr lang="en-ZA" sz="2000" dirty="0" smtClean="0"/>
          </a:p>
        </p:txBody>
      </p:sp>
    </p:spTree>
    <p:extLst>
      <p:ext uri="{BB962C8B-B14F-4D97-AF65-F5344CB8AC3E}">
        <p14:creationId xmlns:p14="http://schemas.microsoft.com/office/powerpoint/2010/main" val="330656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NDOH Logo.jpg"/>
          <p:cNvPicPr>
            <a:picLocks noChangeAspect="1"/>
          </p:cNvPicPr>
          <p:nvPr userDrawn="1"/>
        </p:nvPicPr>
        <p:blipFill>
          <a:blip r:embed="rId2"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3"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4" cstate="print"/>
          <a:stretch>
            <a:fillRect/>
          </a:stretch>
        </p:blipFill>
        <p:spPr>
          <a:xfrm>
            <a:off x="8001024" y="5925364"/>
            <a:ext cx="914377" cy="914377"/>
          </a:xfrm>
          <a:prstGeom prst="rect">
            <a:avLst/>
          </a:prstGeom>
        </p:spPr>
      </p:pic>
    </p:spTree>
    <p:extLst>
      <p:ext uri="{BB962C8B-B14F-4D97-AF65-F5344CB8AC3E}">
        <p14:creationId xmlns:p14="http://schemas.microsoft.com/office/powerpoint/2010/main" val="18594268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6"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gov.za/index.php/standard-treatment-guidelines-and-essential-medicines-list/category/285-ph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400110"/>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NATIONAL DEPARTMENT OF HEALTH</a:t>
            </a:r>
            <a:endParaRPr lang="en-US" sz="2000" dirty="0">
              <a:solidFill>
                <a:schemeClr val="bg1">
                  <a:lumMod val="50000"/>
                </a:schemeClr>
              </a:solidFill>
              <a:latin typeface="Arial" pitchFamily="34" charset="0"/>
              <a:cs typeface="Arial" pitchFamily="34" charset="0"/>
            </a:endParaRPr>
          </a:p>
        </p:txBody>
      </p:sp>
      <p:sp>
        <p:nvSpPr>
          <p:cNvPr id="7" name="Rectangle 2"/>
          <p:cNvSpPr txBox="1">
            <a:spLocks noChangeArrowheads="1"/>
          </p:cNvSpPr>
          <p:nvPr/>
        </p:nvSpPr>
        <p:spPr>
          <a:xfrm>
            <a:off x="533400" y="0"/>
            <a:ext cx="7315200" cy="8382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smtClean="0">
                <a:solidFill>
                  <a:schemeClr val="bg1"/>
                </a:solidFill>
                <a:latin typeface="Arial" pitchFamily="34" charset="0"/>
                <a:ea typeface="+mj-ea"/>
                <a:cs typeface="Arial" pitchFamily="34" charset="0"/>
              </a:rPr>
              <a:t>Chapter </a:t>
            </a:r>
            <a:r>
              <a:rPr lang="en-ZA" sz="2800" b="1" dirty="0">
                <a:solidFill>
                  <a:schemeClr val="bg1"/>
                </a:solidFill>
                <a:latin typeface="Arial" pitchFamily="34" charset="0"/>
                <a:ea typeface="+mj-ea"/>
                <a:cs typeface="Arial" pitchFamily="34" charset="0"/>
              </a:rPr>
              <a:t>16: Mental health care</a:t>
            </a: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9" name="TextBox 8"/>
          <p:cNvSpPr txBox="1"/>
          <p:nvPr/>
        </p:nvSpPr>
        <p:spPr>
          <a:xfrm>
            <a:off x="2500298" y="3243204"/>
            <a:ext cx="5791200" cy="707886"/>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AFFORDABLE MEDICINES</a:t>
            </a:r>
          </a:p>
          <a:p>
            <a:r>
              <a:rPr lang="en-US" sz="2000">
                <a:solidFill>
                  <a:schemeClr val="bg1">
                    <a:lumMod val="50000"/>
                  </a:schemeClr>
                </a:solidFill>
                <a:latin typeface="Arial" pitchFamily="34" charset="0"/>
                <a:cs typeface="Arial" pitchFamily="34" charset="0"/>
              </a:rPr>
              <a:t>ESSENTIAL MEDICINES PROGRAMME</a:t>
            </a:r>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PRIMARY HEALTHCARE GUIDELINES 2018</a:t>
            </a:r>
            <a:endParaRPr lang="en-US" sz="2000"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smtClean="0"/>
              <a:t> </a:t>
            </a:r>
            <a:endParaRPr lang="en-ZA" dirty="0"/>
          </a:p>
        </p:txBody>
      </p:sp>
      <p:sp>
        <p:nvSpPr>
          <p:cNvPr id="10" name="Content Placeholder 1"/>
          <p:cNvSpPr txBox="1">
            <a:spLocks/>
          </p:cNvSpPr>
          <p:nvPr/>
        </p:nvSpPr>
        <p:spPr>
          <a:xfrm>
            <a:off x="457200" y="1143000"/>
            <a:ext cx="8435280" cy="2437507"/>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EVIDENCE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Please access the National Essential Medicines List Committee (NEMLC) report for detailed evidence (including rationale, references and costings) informing decision-making on medicine addition, amendments and deletions: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a:rPr>
              <a:t>http://www.health.gov.za/index.php/standard-treatment-guidelines-and-essential-medicines-list/category/285-phc</a:t>
            </a: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ontent Placeholder 1"/>
          <p:cNvSpPr txBox="1">
            <a:spLocks/>
          </p:cNvSpPr>
          <p:nvPr/>
        </p:nvSpPr>
        <p:spPr>
          <a:xfrm>
            <a:off x="457200" y="3651961"/>
            <a:ext cx="8435280" cy="194147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300"/>
              </a:spcBef>
              <a:spcAft>
                <a:spcPts val="300"/>
              </a:spcAft>
              <a:buClrTx/>
              <a:buSzTx/>
              <a:buFont typeface="Arial" pitchFamily="34" charset="0"/>
              <a:buNone/>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80000"/>
              </a:lnSpc>
              <a:spcBef>
                <a:spcPts val="300"/>
              </a:spcBef>
              <a:spcAft>
                <a:spcPts val="300"/>
              </a:spcAft>
              <a:buClrTx/>
              <a:buSzTx/>
              <a:buFont typeface="Arial" pitchFamily="34" charset="0"/>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DISCLAIMER</a:t>
            </a:r>
          </a:p>
          <a:p>
            <a:pPr marL="0" marR="0" lvl="0" indent="0" algn="just" defTabSz="914400" rtl="0" eaLnBrk="1" fontAlgn="auto" latinLnBrk="0" hangingPunct="1">
              <a:lnSpc>
                <a:spcPct val="100000"/>
              </a:lnSpc>
              <a:spcBef>
                <a:spcPts val="300"/>
              </a:spcBef>
              <a:spcAft>
                <a:spcPts val="300"/>
              </a:spcAft>
              <a:buClrTx/>
              <a:buSzTx/>
              <a:buFont typeface="Arial" pitchFamily="34" charset="0"/>
              <a:buNone/>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slide set is an implementation tool and should be used alongside the most recently published STG available on the EML Clinical Guide Application. This information does not supersede or replace the STG itself.</a:t>
            </a: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586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5348227"/>
            <a:ext cx="9185176" cy="44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itle 2"/>
          <p:cNvSpPr>
            <a:spLocks noGrp="1"/>
          </p:cNvSpPr>
          <p:nvPr>
            <p:ph type="title"/>
          </p:nvPr>
        </p:nvSpPr>
        <p:spPr>
          <a:xfrm>
            <a:off x="539552" y="-5515"/>
            <a:ext cx="8229600" cy="1143000"/>
          </a:xfrm>
        </p:spPr>
        <p:txBody>
          <a:bodyPr/>
          <a:lstStyle/>
          <a:p>
            <a:pPr algn="l"/>
            <a:r>
              <a:rPr lang="en-ZA" dirty="0" smtClean="0"/>
              <a:t>New sections added</a:t>
            </a:r>
            <a:endParaRPr lang="en-ZA" dirty="0"/>
          </a:p>
        </p:txBody>
      </p:sp>
      <p:sp>
        <p:nvSpPr>
          <p:cNvPr id="4" name="Slide Number Placeholder 3"/>
          <p:cNvSpPr>
            <a:spLocks noGrp="1"/>
          </p:cNvSpPr>
          <p:nvPr>
            <p:ph type="sldNum" sz="quarter" idx="12"/>
          </p:nvPr>
        </p:nvSpPr>
        <p:spPr/>
        <p:txBody>
          <a:bodyPr/>
          <a:lstStyle/>
          <a:p>
            <a:pPr>
              <a:defRPr/>
            </a:pPr>
            <a:fld id="{D4F3D4DC-2536-4113-A94D-EFA9DA255CB5}" type="slidenum">
              <a:rPr lang="en-GB" smtClean="0"/>
              <a:pPr>
                <a:defRPr/>
              </a:pPr>
              <a:t>3</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37191215"/>
              </p:ext>
            </p:extLst>
          </p:nvPr>
        </p:nvGraphicFramePr>
        <p:xfrm>
          <a:off x="511746" y="1403603"/>
          <a:ext cx="8147248" cy="3779587"/>
        </p:xfrm>
        <a:graphic>
          <a:graphicData uri="http://schemas.openxmlformats.org/drawingml/2006/table">
            <a:tbl>
              <a:tblPr firstRow="1" firstCol="1" bandRow="1">
                <a:tableStyleId>{5C22544A-7EE6-4342-B048-85BDC9FD1C3A}</a:tableStyleId>
              </a:tblPr>
              <a:tblGrid>
                <a:gridCol w="972226">
                  <a:extLst>
                    <a:ext uri="{9D8B030D-6E8A-4147-A177-3AD203B41FA5}">
                      <a16:colId xmlns:a16="http://schemas.microsoft.com/office/drawing/2014/main" val="20000"/>
                    </a:ext>
                  </a:extLst>
                </a:gridCol>
                <a:gridCol w="343060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225025">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SECTION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5D28"/>
                    </a:solidFill>
                  </a:tcPr>
                </a:tc>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CONDITION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lumMod val="75000"/>
                          <a:lumOff val="25000"/>
                        </a:schemeClr>
                      </a:solidFill>
                      <a:prstDash val="solid"/>
                      <a:round/>
                      <a:headEnd type="none" w="med" len="med"/>
                      <a:tailEnd type="none" w="med" len="med"/>
                    </a:lnB>
                    <a:solidFill>
                      <a:srgbClr val="005D28"/>
                    </a:solidFill>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MEDICINE MANAGEMENT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lumMod val="75000"/>
                          <a:lumOff val="25000"/>
                        </a:schemeClr>
                      </a:solidFill>
                      <a:prstDash val="solid"/>
                      <a:round/>
                      <a:headEnd type="none" w="med" len="med"/>
                      <a:tailEnd type="none" w="med" len="med"/>
                    </a:lnB>
                    <a:solidFill>
                      <a:srgbClr val="005D28"/>
                    </a:solidFill>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MEDICINE ADDED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lumMod val="75000"/>
                          <a:lumOff val="25000"/>
                        </a:schemeClr>
                      </a:solidFill>
                      <a:prstDash val="solid"/>
                      <a:round/>
                      <a:headEnd type="none" w="med" len="med"/>
                      <a:tailEnd type="none" w="med" len="med"/>
                    </a:lnB>
                    <a:solidFill>
                      <a:srgbClr val="005D28"/>
                    </a:solidFill>
                  </a:tcPr>
                </a:tc>
                <a:extLst>
                  <a:ext uri="{0D108BD9-81ED-4DB2-BD59-A6C34878D82A}">
                    <a16:rowId xmlns:a16="http://schemas.microsoft.com/office/drawing/2014/main" val="10000"/>
                  </a:ext>
                </a:extLst>
              </a:tr>
              <a:tr h="303264">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16.2.2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lumMod val="75000"/>
                          <a:lumOff val="25000"/>
                        </a:schemeClr>
                      </a:solidFill>
                      <a:prstDash val="solid"/>
                      <a:round/>
                      <a:headEnd type="none" w="med" len="med"/>
                      <a:tailEnd type="none" w="med" len="med"/>
                    </a:lnR>
                    <a:solidFill>
                      <a:srgbClr val="006C2E"/>
                    </a:solidFill>
                  </a:tcPr>
                </a:tc>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Neuroleptic malignant </a:t>
                      </a:r>
                      <a:r>
                        <a:rPr lang="en-ZA" sz="1400" dirty="0" smtClean="0">
                          <a:effectLst/>
                          <a:latin typeface="Arial" panose="020B0604020202020204" pitchFamily="34" charset="0"/>
                          <a:cs typeface="Arial" panose="020B0604020202020204" pitchFamily="34" charset="0"/>
                        </a:rPr>
                        <a:t>syndrome</a:t>
                      </a:r>
                    </a:p>
                    <a:p>
                      <a:pPr marL="285750" indent="-285750" algn="l">
                        <a:lnSpc>
                          <a:spcPct val="115000"/>
                        </a:lnSpc>
                        <a:spcAft>
                          <a:spcPts val="0"/>
                        </a:spcAft>
                        <a:buFont typeface="Calibri" panose="020F0502020204030204" pitchFamily="34" charset="0"/>
                        <a:buChar char="›"/>
                      </a:pPr>
                      <a:r>
                        <a:rPr lang="en-ZA" sz="1400" i="1" dirty="0" smtClean="0">
                          <a:effectLst/>
                          <a:latin typeface="Arial" panose="020B0604020202020204" pitchFamily="34" charset="0"/>
                          <a:ea typeface="Calibri" panose="020F0502020204030204" pitchFamily="34" charset="0"/>
                          <a:cs typeface="Arial" panose="020B0604020202020204" pitchFamily="34" charset="0"/>
                        </a:rPr>
                        <a:t>Moved to its own section</a:t>
                      </a:r>
                      <a:endParaRPr lang="en-ZA" sz="1400" i="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No</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95046">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16.6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lumMod val="75000"/>
                          <a:lumOff val="25000"/>
                        </a:schemeClr>
                      </a:solidFill>
                      <a:prstDash val="solid"/>
                      <a:round/>
                      <a:headEnd type="none" w="med" len="med"/>
                      <a:tailEnd type="none" w="med" len="med"/>
                    </a:lnR>
                    <a:solidFill>
                      <a:srgbClr val="006C2E"/>
                    </a:solidFill>
                  </a:tcPr>
                </a:tc>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Psychiatric patients - general monitoring and </a:t>
                      </a:r>
                      <a:r>
                        <a:rPr lang="en-ZA" sz="1400" dirty="0" smtClean="0">
                          <a:effectLst/>
                          <a:latin typeface="Arial" panose="020B0604020202020204" pitchFamily="34" charset="0"/>
                          <a:cs typeface="Arial" panose="020B0604020202020204" pitchFamily="34" charset="0"/>
                        </a:rPr>
                        <a:t>care</a:t>
                      </a:r>
                    </a:p>
                    <a:p>
                      <a:pPr marL="285750" marR="0" lvl="0" indent="-285750" algn="l" defTabSz="914400" rtl="0" eaLnBrk="1" fontAlgn="auto" latinLnBrk="0" hangingPunct="1">
                        <a:lnSpc>
                          <a:spcPct val="115000"/>
                        </a:lnSpc>
                        <a:spcBef>
                          <a:spcPts val="0"/>
                        </a:spcBef>
                        <a:spcAft>
                          <a:spcPts val="0"/>
                        </a:spcAft>
                        <a:buClrTx/>
                        <a:buSzTx/>
                        <a:buFont typeface="Calibri" panose="020F0502020204030204" pitchFamily="34" charset="0"/>
                        <a:buChar char="›"/>
                        <a:tabLst/>
                        <a:defRPr/>
                      </a:pPr>
                      <a:r>
                        <a:rPr kumimoji="0" lang="en-ZA" sz="1400" b="0"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New section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Yes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Folic acid, </a:t>
                      </a:r>
                      <a:r>
                        <a:rPr lang="en-ZA" sz="1400" dirty="0" smtClean="0">
                          <a:effectLst/>
                          <a:latin typeface="Arial" panose="020B0604020202020204" pitchFamily="34" charset="0"/>
                          <a:cs typeface="Arial" panose="020B0604020202020204" pitchFamily="34" charset="0"/>
                        </a:rPr>
                        <a:t>oral*</a:t>
                      </a:r>
                    </a:p>
                    <a:p>
                      <a:pPr algn="ctr">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5025">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16.8.1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lumMod val="75000"/>
                          <a:lumOff val="25000"/>
                        </a:schemeClr>
                      </a:solidFill>
                      <a:prstDash val="solid"/>
                      <a:round/>
                      <a:headEnd type="none" w="med" len="med"/>
                      <a:tailEnd type="none" w="med" len="med"/>
                    </a:lnR>
                    <a:solidFill>
                      <a:srgbClr val="006C2E"/>
                    </a:solidFill>
                  </a:tcPr>
                </a:tc>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Intellectual </a:t>
                      </a:r>
                      <a:r>
                        <a:rPr lang="en-ZA" sz="1400" dirty="0" smtClean="0">
                          <a:effectLst/>
                          <a:latin typeface="Arial" panose="020B0604020202020204" pitchFamily="34" charset="0"/>
                          <a:cs typeface="Arial" panose="020B0604020202020204" pitchFamily="34" charset="0"/>
                        </a:rPr>
                        <a:t>disability</a:t>
                      </a:r>
                    </a:p>
                    <a:p>
                      <a:pPr marL="285750" marR="0" lvl="0" indent="-285750" algn="l" defTabSz="914400" rtl="0" eaLnBrk="1" fontAlgn="auto" latinLnBrk="0" hangingPunct="1">
                        <a:lnSpc>
                          <a:spcPct val="115000"/>
                        </a:lnSpc>
                        <a:spcBef>
                          <a:spcPts val="0"/>
                        </a:spcBef>
                        <a:spcAft>
                          <a:spcPts val="0"/>
                        </a:spcAft>
                        <a:buClrTx/>
                        <a:buSzTx/>
                        <a:buFont typeface="Calibri" panose="020F0502020204030204" pitchFamily="34" charset="0"/>
                        <a:buChar char="›"/>
                        <a:tabLst/>
                        <a:defRPr/>
                      </a:pPr>
                      <a:r>
                        <a:rPr kumimoji="0" lang="en-ZA" sz="1400" b="0"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New section</a:t>
                      </a:r>
                      <a:endParaRPr lang="en-ZA"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No</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25025">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16.8.2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lumMod val="75000"/>
                          <a:lumOff val="25000"/>
                        </a:schemeClr>
                      </a:solidFill>
                      <a:prstDash val="solid"/>
                      <a:round/>
                      <a:headEnd type="none" w="med" len="med"/>
                      <a:tailEnd type="none" w="med" len="med"/>
                    </a:lnR>
                    <a:solidFill>
                      <a:srgbClr val="006C2E"/>
                    </a:solidFill>
                  </a:tcPr>
                </a:tc>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Older patients (≥ 45 years</a:t>
                      </a:r>
                      <a:r>
                        <a:rPr lang="en-ZA" sz="1400" dirty="0" smtClean="0">
                          <a:effectLst/>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15000"/>
                        </a:lnSpc>
                        <a:spcBef>
                          <a:spcPts val="0"/>
                        </a:spcBef>
                        <a:spcAft>
                          <a:spcPts val="0"/>
                        </a:spcAft>
                        <a:buClrTx/>
                        <a:buSzTx/>
                        <a:buFont typeface="Calibri" panose="020F0502020204030204" pitchFamily="34" charset="0"/>
                        <a:buChar char="›"/>
                        <a:tabLst/>
                        <a:defRPr/>
                      </a:pPr>
                      <a:r>
                        <a:rPr kumimoji="0" lang="en-ZA" sz="1400" b="0"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New section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No</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25025">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16.8.3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lumMod val="75000"/>
                          <a:lumOff val="25000"/>
                        </a:schemeClr>
                      </a:solidFill>
                      <a:prstDash val="solid"/>
                      <a:round/>
                      <a:headEnd type="none" w="med" len="med"/>
                      <a:tailEnd type="none" w="med" len="med"/>
                    </a:lnR>
                    <a:solidFill>
                      <a:srgbClr val="006C2E"/>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dirty="0">
                          <a:effectLst/>
                          <a:latin typeface="Arial" panose="020B0604020202020204" pitchFamily="34" charset="0"/>
                          <a:cs typeface="Arial" panose="020B0604020202020204" pitchFamily="34" charset="0"/>
                        </a:rPr>
                        <a:t>Sexual health and </a:t>
                      </a:r>
                      <a:r>
                        <a:rPr lang="en-ZA" sz="1400" dirty="0" smtClean="0">
                          <a:effectLst/>
                          <a:latin typeface="Arial" panose="020B0604020202020204" pitchFamily="34" charset="0"/>
                          <a:cs typeface="Arial" panose="020B0604020202020204" pitchFamily="34" charset="0"/>
                        </a:rPr>
                        <a:t>sexuality</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0"/>
                        </a:spcAft>
                        <a:buClrTx/>
                        <a:buSzTx/>
                        <a:buFont typeface="Calibri" panose="020F0502020204030204" pitchFamily="34" charset="0"/>
                        <a:buChar char="›"/>
                        <a:tabLst/>
                        <a:defRPr/>
                      </a:pPr>
                      <a:r>
                        <a:rPr kumimoji="0" lang="en-ZA" sz="1400" b="0"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New section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No</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225025">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16.8.4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lumMod val="75000"/>
                          <a:lumOff val="25000"/>
                        </a:schemeClr>
                      </a:solidFill>
                      <a:prstDash val="solid"/>
                      <a:round/>
                      <a:headEnd type="none" w="med" len="med"/>
                      <a:tailEnd type="none" w="med" len="med"/>
                    </a:lnR>
                    <a:solidFill>
                      <a:srgbClr val="006C2E"/>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dirty="0">
                          <a:effectLst/>
                          <a:latin typeface="Arial" panose="020B0604020202020204" pitchFamily="34" charset="0"/>
                          <a:cs typeface="Arial" panose="020B0604020202020204" pitchFamily="34" charset="0"/>
                        </a:rPr>
                        <a:t>Maternal mental </a:t>
                      </a:r>
                      <a:r>
                        <a:rPr lang="en-ZA" sz="1400" dirty="0" smtClean="0">
                          <a:effectLst/>
                          <a:latin typeface="Arial" panose="020B0604020202020204" pitchFamily="34" charset="0"/>
                          <a:cs typeface="Arial" panose="020B0604020202020204" pitchFamily="34" charset="0"/>
                        </a:rPr>
                        <a:t>health</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0"/>
                        </a:spcAft>
                        <a:buClrTx/>
                        <a:buSzTx/>
                        <a:buFont typeface="Calibri" panose="020F0502020204030204" pitchFamily="34" charset="0"/>
                        <a:buChar char="›"/>
                        <a:tabLst/>
                        <a:defRPr/>
                      </a:pPr>
                      <a:r>
                        <a:rPr kumimoji="0" lang="en-ZA" sz="1400" b="0"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New section added to obstetrics chapter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No</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n/a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7" name="TextBox 6"/>
          <p:cNvSpPr txBox="1"/>
          <p:nvPr/>
        </p:nvSpPr>
        <p:spPr>
          <a:xfrm>
            <a:off x="450082" y="5183190"/>
            <a:ext cx="8208912" cy="523220"/>
          </a:xfrm>
          <a:prstGeom prst="rect">
            <a:avLst/>
          </a:prstGeom>
          <a:noFill/>
        </p:spPr>
        <p:txBody>
          <a:bodyPr wrap="square" rtlCol="0">
            <a:spAutoFit/>
          </a:bodyPr>
          <a:lstStyle/>
          <a:p>
            <a:r>
              <a:rPr lang="en-ZA" sz="1400" i="1" dirty="0" smtClean="0">
                <a:solidFill>
                  <a:schemeClr val="dk1"/>
                </a:solidFill>
                <a:latin typeface="Arial" panose="020B0604020202020204" pitchFamily="34" charset="0"/>
                <a:cs typeface="Arial" panose="020B0604020202020204" pitchFamily="34" charset="0"/>
              </a:rPr>
              <a:t>*For </a:t>
            </a:r>
            <a:r>
              <a:rPr lang="en-US" sz="1400" i="1" dirty="0">
                <a:solidFill>
                  <a:schemeClr val="dk1"/>
                </a:solidFill>
                <a:latin typeface="Arial" panose="020B0604020202020204" pitchFamily="34" charset="0"/>
                <a:cs typeface="Arial" panose="020B0604020202020204" pitchFamily="34" charset="0"/>
              </a:rPr>
              <a:t>women of reproductive age groups who require to be on valproic acid or </a:t>
            </a:r>
            <a:r>
              <a:rPr lang="en-US" sz="1400" i="1" dirty="0" smtClean="0">
                <a:solidFill>
                  <a:schemeClr val="dk1"/>
                </a:solidFill>
                <a:latin typeface="Arial" panose="020B0604020202020204" pitchFamily="34" charset="0"/>
                <a:cs typeface="Arial" panose="020B0604020202020204" pitchFamily="34" charset="0"/>
              </a:rPr>
              <a:t>carbamazepine to reduce potential of </a:t>
            </a:r>
            <a:r>
              <a:rPr lang="en-ZA" sz="1400" i="1" dirty="0">
                <a:latin typeface="Arial" panose="020B0604020202020204" pitchFamily="34" charset="0"/>
                <a:cs typeface="Arial" panose="020B0604020202020204" pitchFamily="34" charset="0"/>
              </a:rPr>
              <a:t>Neural tube </a:t>
            </a:r>
            <a:r>
              <a:rPr lang="en-ZA" sz="1400" i="1" dirty="0" smtClean="0">
                <a:latin typeface="Arial" panose="020B0604020202020204" pitchFamily="34" charset="0"/>
                <a:cs typeface="Arial" panose="020B0604020202020204" pitchFamily="34" charset="0"/>
              </a:rPr>
              <a:t>defects in the event of unplanned pregnancy.</a:t>
            </a:r>
            <a:endParaRPr lang="en-Z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15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467544" y="-240697"/>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Anxiety disorders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251520" y="1096624"/>
            <a:ext cx="6707976" cy="1758936"/>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r>
              <a:rPr lang="en-GB" sz="1800" dirty="0" smtClean="0">
                <a:latin typeface="Arial" panose="020B0604020202020204" pitchFamily="34" charset="0"/>
                <a:cs typeface="Arial" panose="020B0604020202020204" pitchFamily="34" charset="0"/>
              </a:rPr>
              <a:t>Emotional response to an apparent stress.</a:t>
            </a:r>
          </a:p>
          <a:p>
            <a:r>
              <a:rPr lang="en-GB" sz="1800" dirty="0" smtClean="0">
                <a:latin typeface="Arial" panose="020B0604020202020204" pitchFamily="34" charset="0"/>
                <a:cs typeface="Arial" panose="020B0604020202020204" pitchFamily="34" charset="0"/>
              </a:rPr>
              <a:t>Presenting symptoms may be </a:t>
            </a:r>
            <a:r>
              <a:rPr lang="en-GB" sz="1800" b="1" dirty="0" smtClean="0">
                <a:latin typeface="Arial" panose="020B0604020202020204" pitchFamily="34" charset="0"/>
                <a:cs typeface="Arial" panose="020B0604020202020204" pitchFamily="34" charset="0"/>
              </a:rPr>
              <a:t>physical</a:t>
            </a:r>
            <a:r>
              <a:rPr lang="en-GB" sz="1800" dirty="0" smtClean="0">
                <a:latin typeface="Arial" panose="020B0604020202020204" pitchFamily="34" charset="0"/>
                <a:cs typeface="Arial" panose="020B0604020202020204" pitchFamily="34" charset="0"/>
              </a:rPr>
              <a:t> (muscle tension, headaches, panic attacks) and/or </a:t>
            </a:r>
            <a:r>
              <a:rPr lang="en-GB" sz="1800" b="1" dirty="0" smtClean="0">
                <a:latin typeface="Arial" panose="020B0604020202020204" pitchFamily="34" charset="0"/>
                <a:cs typeface="Arial" panose="020B0604020202020204" pitchFamily="34" charset="0"/>
              </a:rPr>
              <a:t>psychological</a:t>
            </a:r>
            <a:r>
              <a:rPr lang="en-GB" sz="1800" dirty="0" smtClean="0">
                <a:latin typeface="Arial" panose="020B0604020202020204" pitchFamily="34" charset="0"/>
                <a:cs typeface="Arial" panose="020B0604020202020204" pitchFamily="34" charset="0"/>
              </a:rPr>
              <a:t> (excessive worry, mood changes, distress, difficulty concentrating).</a:t>
            </a:r>
            <a:endParaRPr lang="en-ZA" sz="1800" dirty="0" smtClean="0">
              <a:latin typeface="Arial" panose="020B0604020202020204" pitchFamily="34" charset="0"/>
              <a:cs typeface="Arial" panose="020B0604020202020204" pitchFamily="34" charset="0"/>
            </a:endParaRPr>
          </a:p>
          <a:p>
            <a:endParaRPr lang="en-ZA" dirty="0" smtClean="0"/>
          </a:p>
          <a:p>
            <a:endParaRPr lang="en-ZA" dirty="0" smtClean="0"/>
          </a:p>
          <a:p>
            <a:endParaRPr lang="en-Z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6687" y="1270325"/>
            <a:ext cx="1844824" cy="1844824"/>
          </a:xfrm>
          <a:prstGeom prst="rect">
            <a:avLst/>
          </a:prstGeom>
        </p:spPr>
      </p:pic>
      <p:sp>
        <p:nvSpPr>
          <p:cNvPr id="7" name="Content Placeholder 1"/>
          <p:cNvSpPr txBox="1">
            <a:spLocks/>
          </p:cNvSpPr>
          <p:nvPr/>
        </p:nvSpPr>
        <p:spPr>
          <a:xfrm>
            <a:off x="251520" y="2996953"/>
            <a:ext cx="4896544" cy="2794248"/>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sz="2400" b="1" dirty="0" smtClean="0"/>
              <a:t>CHANGES</a:t>
            </a:r>
            <a:endParaRPr lang="en-US" sz="2400" dirty="0" smtClean="0"/>
          </a:p>
          <a:p>
            <a:pPr marL="177800" indent="-177800">
              <a:spcBef>
                <a:spcPts val="0"/>
              </a:spcBef>
              <a:spcAft>
                <a:spcPts val="0"/>
              </a:spcAft>
              <a:tabLst>
                <a:tab pos="93663" algn="l"/>
              </a:tabLst>
            </a:pPr>
            <a:r>
              <a:rPr lang="en-US" sz="1800" dirty="0" smtClean="0"/>
              <a:t>Psychotherapy, </a:t>
            </a:r>
            <a:r>
              <a:rPr lang="en-US" sz="1800" b="1" dirty="0" smtClean="0">
                <a:solidFill>
                  <a:srgbClr val="008A3B"/>
                </a:solidFill>
              </a:rPr>
              <a:t>ADDED </a:t>
            </a:r>
          </a:p>
          <a:p>
            <a:pPr marL="179388" indent="-179388">
              <a:spcBef>
                <a:spcPts val="0"/>
              </a:spcBef>
              <a:spcAft>
                <a:spcPts val="0"/>
              </a:spcAft>
            </a:pPr>
            <a:r>
              <a:rPr lang="en-ZA" sz="1800" dirty="0" smtClean="0"/>
              <a:t>Fluoxetine, oral: </a:t>
            </a:r>
            <a:r>
              <a:rPr lang="en-ZA" sz="1800" b="1" dirty="0" smtClean="0">
                <a:solidFill>
                  <a:schemeClr val="accent6"/>
                </a:solidFill>
              </a:rPr>
              <a:t>AMENDED</a:t>
            </a:r>
            <a:r>
              <a:rPr lang="en-ZA" sz="1800" dirty="0" smtClean="0"/>
              <a:t> as first line treatment</a:t>
            </a:r>
          </a:p>
          <a:p>
            <a:pPr marL="179388" indent="-179388">
              <a:spcBef>
                <a:spcPts val="0"/>
              </a:spcBef>
              <a:spcAft>
                <a:spcPts val="0"/>
              </a:spcAft>
            </a:pPr>
            <a:r>
              <a:rPr lang="en-ZA" sz="1800" dirty="0" smtClean="0"/>
              <a:t>SSRIs</a:t>
            </a:r>
            <a:r>
              <a:rPr lang="en-ZA" sz="1800" dirty="0"/>
              <a:t>, oral, </a:t>
            </a:r>
            <a:r>
              <a:rPr lang="en-ZA" sz="1800" b="1" dirty="0" smtClean="0">
                <a:solidFill>
                  <a:srgbClr val="008A3B"/>
                </a:solidFill>
              </a:rPr>
              <a:t>ADDED</a:t>
            </a:r>
            <a:r>
              <a:rPr lang="en-ZA" sz="1800" b="1" dirty="0" smtClean="0"/>
              <a:t>, </a:t>
            </a:r>
            <a:r>
              <a:rPr lang="en-ZA" sz="1800" dirty="0" smtClean="0"/>
              <a:t>as </a:t>
            </a:r>
            <a:r>
              <a:rPr lang="en-ZA" sz="1800" dirty="0"/>
              <a:t>a therapeutic </a:t>
            </a:r>
            <a:r>
              <a:rPr lang="en-ZA" sz="1800" dirty="0" smtClean="0"/>
              <a:t>group (</a:t>
            </a:r>
            <a:r>
              <a:rPr lang="en-ZA" sz="1800" dirty="0"/>
              <a:t>citalopram, escitalopram, sertraline)</a:t>
            </a:r>
            <a:r>
              <a:rPr lang="en-ZA" sz="1800" dirty="0" smtClean="0"/>
              <a:t> – for second line treatment.</a:t>
            </a:r>
          </a:p>
          <a:p>
            <a:pPr marL="179388" indent="-179388">
              <a:spcBef>
                <a:spcPts val="0"/>
              </a:spcBef>
              <a:spcAft>
                <a:spcPts val="0"/>
              </a:spcAft>
            </a:pPr>
            <a:r>
              <a:rPr lang="en-ZA" sz="1800" dirty="0" smtClean="0"/>
              <a:t>Diazepam, oral: </a:t>
            </a:r>
            <a:r>
              <a:rPr lang="en-ZA" sz="1800" b="1" dirty="0" smtClean="0">
                <a:solidFill>
                  <a:schemeClr val="tx2">
                    <a:lumMod val="60000"/>
                    <a:lumOff val="40000"/>
                  </a:schemeClr>
                </a:solidFill>
              </a:rPr>
              <a:t>RETAINED </a:t>
            </a:r>
            <a:r>
              <a:rPr lang="en-ZA" sz="1800" dirty="0" smtClean="0"/>
              <a:t>for severe panic attacks.</a:t>
            </a:r>
            <a:endParaRPr lang="en-ZA" sz="1800" b="1" dirty="0" smtClean="0">
              <a:solidFill>
                <a:schemeClr val="tx2">
                  <a:lumMod val="60000"/>
                  <a:lumOff val="40000"/>
                </a:schemeClr>
              </a:solidFill>
            </a:endParaRPr>
          </a:p>
          <a:p>
            <a:pPr>
              <a:spcBef>
                <a:spcPts val="0"/>
              </a:spcBef>
              <a:spcAft>
                <a:spcPts val="0"/>
              </a:spcAft>
            </a:pPr>
            <a:endParaRPr lang="en-ZA" sz="1600" dirty="0" smtClean="0"/>
          </a:p>
          <a:p>
            <a:pPr>
              <a:spcBef>
                <a:spcPts val="0"/>
              </a:spcBef>
              <a:spcAft>
                <a:spcPts val="0"/>
              </a:spcAft>
            </a:pPr>
            <a:endParaRPr lang="en-ZA" sz="1600" dirty="0"/>
          </a:p>
        </p:txBody>
      </p:sp>
      <p:sp>
        <p:nvSpPr>
          <p:cNvPr id="8" name="Content Placeholder 1"/>
          <p:cNvSpPr txBox="1">
            <a:spLocks/>
          </p:cNvSpPr>
          <p:nvPr/>
        </p:nvSpPr>
        <p:spPr>
          <a:xfrm>
            <a:off x="5364088" y="3115149"/>
            <a:ext cx="3593762" cy="267605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b="1" dirty="0" smtClean="0"/>
              <a:t>REASON</a:t>
            </a:r>
          </a:p>
          <a:p>
            <a:pPr>
              <a:spcBef>
                <a:spcPts val="0"/>
              </a:spcBef>
              <a:spcAft>
                <a:spcPts val="0"/>
              </a:spcAft>
            </a:pPr>
            <a:r>
              <a:rPr lang="en-US" sz="1600" dirty="0" smtClean="0"/>
              <a:t>Psychotherapy effective in managing anxiety</a:t>
            </a:r>
          </a:p>
          <a:p>
            <a:pPr>
              <a:spcBef>
                <a:spcPts val="0"/>
              </a:spcBef>
              <a:spcAft>
                <a:spcPts val="0"/>
              </a:spcAft>
            </a:pPr>
            <a:r>
              <a:rPr lang="en-ZA" sz="1600" dirty="0"/>
              <a:t>F</a:t>
            </a:r>
            <a:r>
              <a:rPr lang="en-ZA" sz="1600" dirty="0" smtClean="0"/>
              <a:t>luoxetine as </a:t>
            </a:r>
            <a:r>
              <a:rPr lang="en-ZA" sz="1600" dirty="0"/>
              <a:t>first line for depression and anxiety in all </a:t>
            </a:r>
            <a:r>
              <a:rPr lang="en-ZA" sz="1600" dirty="0" smtClean="0"/>
              <a:t>patients as it is:</a:t>
            </a:r>
          </a:p>
          <a:p>
            <a:pPr lvl="1">
              <a:spcBef>
                <a:spcPts val="0"/>
              </a:spcBef>
              <a:spcAft>
                <a:spcPts val="0"/>
              </a:spcAft>
            </a:pPr>
            <a:r>
              <a:rPr lang="en-ZA" sz="1400" dirty="0" smtClean="0"/>
              <a:t>Well studied</a:t>
            </a:r>
          </a:p>
          <a:p>
            <a:pPr lvl="1">
              <a:spcBef>
                <a:spcPts val="0"/>
              </a:spcBef>
              <a:spcAft>
                <a:spcPts val="0"/>
              </a:spcAft>
            </a:pPr>
            <a:r>
              <a:rPr lang="en-ZA" sz="1400" dirty="0" smtClean="0"/>
              <a:t>Effective in depression and generalised anxiety for adults, adolescents HIV infected patients</a:t>
            </a:r>
            <a:endParaRPr lang="en-US" sz="1400" dirty="0" smtClean="0"/>
          </a:p>
          <a:p>
            <a:endParaRPr lang="en-ZA" dirty="0" smtClean="0"/>
          </a:p>
          <a:p>
            <a:endParaRPr lang="en-ZA" dirty="0" smtClean="0"/>
          </a:p>
          <a:p>
            <a:endParaRPr lang="en-ZA" dirty="0" smtClean="0"/>
          </a:p>
          <a:p>
            <a:endParaRPr lang="en-ZA" dirty="0" smtClean="0"/>
          </a:p>
          <a:p>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467544" y="-2640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Depression</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179513" y="1130092"/>
            <a:ext cx="6373688" cy="2005527"/>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endParaRPr lang="en-ZA" sz="2400" dirty="0" smtClean="0">
              <a:latin typeface="Arial" panose="020B0604020202020204" pitchFamily="34" charset="0"/>
              <a:cs typeface="Arial" panose="020B0604020202020204" pitchFamily="34" charset="0"/>
            </a:endParaRPr>
          </a:p>
          <a:p>
            <a:pPr marL="180975" indent="-180975">
              <a:spcBef>
                <a:spcPts val="0"/>
              </a:spcBef>
            </a:pPr>
            <a:r>
              <a:rPr lang="en-ZA" sz="2000" dirty="0" smtClean="0">
                <a:latin typeface="Arial" panose="020B0604020202020204" pitchFamily="34" charset="0"/>
                <a:cs typeface="Arial" panose="020B0604020202020204" pitchFamily="34" charset="0"/>
              </a:rPr>
              <a:t>Characterised by a low mood and/or a reduced capacity to enjoy life</a:t>
            </a:r>
          </a:p>
          <a:p>
            <a:pPr marL="180975" indent="-180975">
              <a:spcBef>
                <a:spcPts val="0"/>
              </a:spcBef>
            </a:pPr>
            <a:r>
              <a:rPr lang="en-ZA" sz="2000" dirty="0" smtClean="0">
                <a:latin typeface="Arial" panose="020B0604020202020204" pitchFamily="34" charset="0"/>
                <a:cs typeface="Arial" panose="020B0604020202020204" pitchFamily="34" charset="0"/>
              </a:rPr>
              <a:t>May present with: mood symptoms, loss of interest or pleasure (anhedonia), physical symptoms, psychological or cognitive symptoms</a:t>
            </a:r>
          </a:p>
          <a:p>
            <a:endParaRPr lang="en-Z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1" y="1316515"/>
            <a:ext cx="2225610" cy="1752445"/>
          </a:xfrm>
          <a:prstGeom prst="rect">
            <a:avLst/>
          </a:prstGeom>
        </p:spPr>
      </p:pic>
      <p:sp>
        <p:nvSpPr>
          <p:cNvPr id="7" name="Content Placeholder 1"/>
          <p:cNvSpPr txBox="1">
            <a:spLocks/>
          </p:cNvSpPr>
          <p:nvPr/>
        </p:nvSpPr>
        <p:spPr>
          <a:xfrm>
            <a:off x="179513" y="3415679"/>
            <a:ext cx="4392487" cy="217356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sz="2400" b="1" dirty="0" smtClean="0">
                <a:latin typeface="+mn-lt"/>
              </a:rPr>
              <a:t>CHANGES</a:t>
            </a:r>
            <a:endParaRPr lang="en-ZA" sz="2400" dirty="0" smtClean="0">
              <a:latin typeface="+mn-lt"/>
            </a:endParaRPr>
          </a:p>
          <a:p>
            <a:pPr marL="179388" indent="-179388">
              <a:spcBef>
                <a:spcPts val="0"/>
              </a:spcBef>
              <a:spcAft>
                <a:spcPts val="0"/>
              </a:spcAft>
            </a:pPr>
            <a:r>
              <a:rPr lang="en-ZA" sz="1800" dirty="0"/>
              <a:t>Fluoxetine, oral: </a:t>
            </a:r>
            <a:r>
              <a:rPr lang="en-ZA" sz="1800" b="1" dirty="0">
                <a:solidFill>
                  <a:schemeClr val="accent6"/>
                </a:solidFill>
              </a:rPr>
              <a:t>AMENDED</a:t>
            </a:r>
            <a:r>
              <a:rPr lang="en-ZA" sz="1800" dirty="0"/>
              <a:t> as first line treatment</a:t>
            </a:r>
          </a:p>
          <a:p>
            <a:pPr marL="179388" indent="-179388">
              <a:spcBef>
                <a:spcPts val="0"/>
              </a:spcBef>
              <a:spcAft>
                <a:spcPts val="0"/>
              </a:spcAft>
            </a:pPr>
            <a:r>
              <a:rPr lang="en-ZA" sz="1800" dirty="0"/>
              <a:t>SSRIs, oral, </a:t>
            </a:r>
            <a:r>
              <a:rPr lang="en-ZA" sz="1800" b="1" dirty="0">
                <a:solidFill>
                  <a:srgbClr val="008A3B"/>
                </a:solidFill>
              </a:rPr>
              <a:t>ADDED</a:t>
            </a:r>
            <a:r>
              <a:rPr lang="en-ZA" sz="1800" b="1" dirty="0"/>
              <a:t>, </a:t>
            </a:r>
            <a:r>
              <a:rPr lang="en-ZA" sz="1800" dirty="0"/>
              <a:t>as a therapeutic group (citalopram, </a:t>
            </a:r>
            <a:r>
              <a:rPr lang="en-ZA" sz="1800" dirty="0" err="1"/>
              <a:t>escitalopram</a:t>
            </a:r>
            <a:r>
              <a:rPr lang="en-ZA" sz="1800" dirty="0"/>
              <a:t>, sertraline) – for second line treatment.</a:t>
            </a:r>
          </a:p>
          <a:p>
            <a:pPr marL="179388" indent="-179388">
              <a:spcBef>
                <a:spcPts val="0"/>
              </a:spcBef>
              <a:spcAft>
                <a:spcPts val="0"/>
              </a:spcAft>
            </a:pPr>
            <a:r>
              <a:rPr lang="en-ZA" sz="1800" dirty="0" smtClean="0"/>
              <a:t>Duration </a:t>
            </a:r>
            <a:r>
              <a:rPr lang="en-ZA" sz="1800" dirty="0"/>
              <a:t>of SSRI therapy </a:t>
            </a:r>
            <a:r>
              <a:rPr lang="en-ZA" sz="1800" b="1" dirty="0">
                <a:solidFill>
                  <a:schemeClr val="accent6"/>
                </a:solidFill>
              </a:rPr>
              <a:t>AMENDED</a:t>
            </a:r>
            <a:endParaRPr lang="en-ZA" sz="1800" dirty="0" smtClean="0"/>
          </a:p>
          <a:p>
            <a:pPr>
              <a:spcBef>
                <a:spcPts val="0"/>
              </a:spcBef>
              <a:spcAft>
                <a:spcPts val="0"/>
              </a:spcAft>
            </a:pPr>
            <a:endParaRPr lang="en-ZA" sz="1600" dirty="0" smtClean="0"/>
          </a:p>
          <a:p>
            <a:pPr>
              <a:spcBef>
                <a:spcPts val="0"/>
              </a:spcBef>
              <a:spcAft>
                <a:spcPts val="0"/>
              </a:spcAft>
            </a:pPr>
            <a:endParaRPr lang="en-ZA" sz="1600" dirty="0"/>
          </a:p>
        </p:txBody>
      </p:sp>
      <p:sp>
        <p:nvSpPr>
          <p:cNvPr id="8" name="Content Placeholder 1"/>
          <p:cNvSpPr txBox="1">
            <a:spLocks/>
          </p:cNvSpPr>
          <p:nvPr/>
        </p:nvSpPr>
        <p:spPr>
          <a:xfrm>
            <a:off x="4788025" y="3202279"/>
            <a:ext cx="4169826" cy="2588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b="1" dirty="0" smtClean="0"/>
              <a:t>REASON</a:t>
            </a:r>
          </a:p>
          <a:p>
            <a:pPr>
              <a:spcBef>
                <a:spcPts val="0"/>
              </a:spcBef>
              <a:spcAft>
                <a:spcPts val="0"/>
              </a:spcAft>
            </a:pPr>
            <a:r>
              <a:rPr lang="en-ZA" sz="1600" b="1" dirty="0" smtClean="0"/>
              <a:t>Dosing</a:t>
            </a:r>
            <a:r>
              <a:rPr lang="en-ZA" sz="1600" dirty="0" smtClean="0"/>
              <a:t>: reduced dosing of fluoxetine at initiation (alternate days) to lessen side effects of increased agitation </a:t>
            </a:r>
          </a:p>
          <a:p>
            <a:pPr>
              <a:spcBef>
                <a:spcPts val="0"/>
              </a:spcBef>
              <a:spcAft>
                <a:spcPts val="0"/>
              </a:spcAft>
            </a:pPr>
            <a:r>
              <a:rPr lang="en-ZA" sz="1600" b="1" dirty="0" smtClean="0"/>
              <a:t>Duration</a:t>
            </a:r>
            <a:r>
              <a:rPr lang="en-ZA" sz="1600" dirty="0" smtClean="0"/>
              <a:t>: systematic review showed that prolonged treatment with antidepressants reduced odds of relapse by 70%.</a:t>
            </a:r>
          </a:p>
          <a:p>
            <a:pPr>
              <a:spcBef>
                <a:spcPts val="0"/>
              </a:spcBef>
              <a:spcAft>
                <a:spcPts val="0"/>
              </a:spcAft>
            </a:pPr>
            <a:r>
              <a:rPr lang="en-ZA" sz="1600" dirty="0" smtClean="0"/>
              <a:t>Second line added as an option for those not tolerating fluoxetine</a:t>
            </a:r>
          </a:p>
          <a:p>
            <a:pPr>
              <a:spcBef>
                <a:spcPts val="0"/>
              </a:spcBef>
              <a:spcAft>
                <a:spcPts val="0"/>
              </a:spcAft>
            </a:pPr>
            <a:endParaRPr lang="en-ZA" sz="1600" dirty="0" smtClean="0"/>
          </a:p>
          <a:p>
            <a:pPr>
              <a:spcBef>
                <a:spcPts val="0"/>
              </a:spcBef>
              <a:spcAft>
                <a:spcPts val="0"/>
              </a:spcAft>
            </a:pPr>
            <a:endParaRPr lang="en-ZA" dirty="0" smtClean="0"/>
          </a:p>
          <a:p>
            <a:pPr>
              <a:spcBef>
                <a:spcPts val="0"/>
              </a:spcBef>
              <a:spcAft>
                <a:spcPts val="0"/>
              </a:spcAft>
            </a:pPr>
            <a:endParaRPr lang="en-ZA" dirty="0" smtClean="0"/>
          </a:p>
          <a:p>
            <a:pPr>
              <a:spcBef>
                <a:spcPts val="0"/>
              </a:spcBef>
              <a:spcAft>
                <a:spcPts val="0"/>
              </a:spcAft>
            </a:pPr>
            <a:endParaRPr lang="en-ZA" dirty="0" smtClean="0"/>
          </a:p>
          <a:p>
            <a:pPr>
              <a:spcBef>
                <a:spcPts val="0"/>
              </a:spcBef>
              <a:spcAft>
                <a:spcPts val="0"/>
              </a:spcAft>
            </a:pPr>
            <a:endParaRPr lang="en-Z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395536" y="-106640"/>
            <a:ext cx="5593950" cy="980182"/>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Acute psychosis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179512" y="1316515"/>
            <a:ext cx="6373688" cy="1752445"/>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pPr marL="0" indent="0" algn="just">
              <a:buNone/>
            </a:pPr>
            <a:r>
              <a:rPr lang="en-ZA" sz="1800" dirty="0" smtClean="0">
                <a:latin typeface="Arial" panose="020B0604020202020204" pitchFamily="34" charset="0"/>
                <a:cs typeface="Arial" panose="020B0604020202020204" pitchFamily="34" charset="0"/>
              </a:rPr>
              <a:t>A clinical state characterised by recent onset of psychotic symptoms such as: hallucinations, delusions, disorganised or illogical speech, agitation or bizarre behaviour and extreme and labile emotional states.</a:t>
            </a:r>
            <a:endParaRPr lang="en-ZA" sz="1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5328" y="1306685"/>
            <a:ext cx="1700095" cy="1772104"/>
          </a:xfrm>
          <a:prstGeom prst="rect">
            <a:avLst/>
          </a:prstGeom>
        </p:spPr>
      </p:pic>
      <p:sp>
        <p:nvSpPr>
          <p:cNvPr id="7" name="Content Placeholder 1"/>
          <p:cNvSpPr txBox="1">
            <a:spLocks/>
          </p:cNvSpPr>
          <p:nvPr/>
        </p:nvSpPr>
        <p:spPr>
          <a:xfrm>
            <a:off x="179513" y="3202279"/>
            <a:ext cx="3960440" cy="2588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sz="2400" b="1" dirty="0" smtClean="0"/>
              <a:t>CHANGES</a:t>
            </a:r>
            <a:endParaRPr lang="en-ZA" sz="2400" dirty="0" smtClean="0"/>
          </a:p>
          <a:p>
            <a:pPr marL="179388" indent="-179388"/>
            <a:r>
              <a:rPr lang="en-ZA" i="1" dirty="0" smtClean="0"/>
              <a:t>For violent patients or those known </a:t>
            </a:r>
            <a:r>
              <a:rPr lang="en-ZA" i="1" dirty="0"/>
              <a:t>with schizophrenia, known to have used antipsychotics </a:t>
            </a:r>
            <a:r>
              <a:rPr lang="en-ZA" i="1" dirty="0" smtClean="0"/>
              <a:t>previously:</a:t>
            </a:r>
          </a:p>
          <a:p>
            <a:pPr lvl="1">
              <a:spcBef>
                <a:spcPts val="0"/>
              </a:spcBef>
              <a:spcAft>
                <a:spcPts val="0"/>
              </a:spcAft>
            </a:pPr>
            <a:r>
              <a:rPr lang="en-ZA" dirty="0" smtClean="0"/>
              <a:t>Zuclopenthixol acetate, IM, </a:t>
            </a:r>
            <a:r>
              <a:rPr lang="en-ZA" b="1" dirty="0" smtClean="0">
                <a:solidFill>
                  <a:srgbClr val="FF0000"/>
                </a:solidFill>
              </a:rPr>
              <a:t>DELETED</a:t>
            </a:r>
          </a:p>
          <a:p>
            <a:pPr>
              <a:spcBef>
                <a:spcPts val="0"/>
              </a:spcBef>
              <a:spcAft>
                <a:spcPts val="0"/>
              </a:spcAft>
            </a:pPr>
            <a:endParaRPr lang="en-ZA" sz="1600" dirty="0" smtClean="0"/>
          </a:p>
          <a:p>
            <a:pPr>
              <a:spcBef>
                <a:spcPts val="0"/>
              </a:spcBef>
              <a:spcAft>
                <a:spcPts val="0"/>
              </a:spcAft>
            </a:pPr>
            <a:endParaRPr lang="en-ZA" sz="1600" dirty="0"/>
          </a:p>
        </p:txBody>
      </p:sp>
      <p:sp>
        <p:nvSpPr>
          <p:cNvPr id="8" name="Content Placeholder 1"/>
          <p:cNvSpPr txBox="1">
            <a:spLocks/>
          </p:cNvSpPr>
          <p:nvPr/>
        </p:nvSpPr>
        <p:spPr>
          <a:xfrm>
            <a:off x="4355977" y="3202279"/>
            <a:ext cx="4601874" cy="2588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sz="2400" b="1" dirty="0" smtClean="0"/>
              <a:t>REASON</a:t>
            </a:r>
            <a:endParaRPr lang="en-ZA" sz="2400" dirty="0" smtClean="0"/>
          </a:p>
          <a:p>
            <a:pPr>
              <a:spcBef>
                <a:spcPts val="0"/>
              </a:spcBef>
              <a:spcAft>
                <a:spcPts val="0"/>
              </a:spcAft>
            </a:pPr>
            <a:r>
              <a:rPr lang="en-ZA" dirty="0" smtClean="0"/>
              <a:t>No advantage of </a:t>
            </a:r>
            <a:r>
              <a:rPr lang="en-ZA" dirty="0" err="1"/>
              <a:t>z</a:t>
            </a:r>
            <a:r>
              <a:rPr lang="en-ZA" dirty="0" err="1" smtClean="0"/>
              <a:t>uclopenthixol</a:t>
            </a:r>
            <a:r>
              <a:rPr lang="en-ZA" dirty="0" smtClean="0"/>
              <a:t> acetate over haloperidol. </a:t>
            </a:r>
          </a:p>
          <a:p>
            <a:pPr>
              <a:spcBef>
                <a:spcPts val="0"/>
              </a:spcBef>
              <a:spcAft>
                <a:spcPts val="0"/>
              </a:spcAft>
            </a:pPr>
            <a:r>
              <a:rPr lang="en-ZA" dirty="0" smtClean="0"/>
              <a:t>There have been reports </a:t>
            </a:r>
            <a:r>
              <a:rPr lang="en-ZA" dirty="0"/>
              <a:t>of associated neuroleptic malignant syndrome </a:t>
            </a:r>
            <a:r>
              <a:rPr lang="en-ZA" dirty="0" smtClean="0"/>
              <a:t>and </a:t>
            </a:r>
            <a:r>
              <a:rPr lang="en-ZA" dirty="0" err="1"/>
              <a:t>z</a:t>
            </a:r>
            <a:r>
              <a:rPr lang="en-ZA" dirty="0" err="1" smtClean="0"/>
              <a:t>uclopenthixol</a:t>
            </a:r>
            <a:r>
              <a:rPr lang="en-ZA" dirty="0" smtClean="0"/>
              <a:t> acetate has a long half-life.</a:t>
            </a:r>
          </a:p>
          <a:p>
            <a:pPr>
              <a:spcBef>
                <a:spcPts val="0"/>
              </a:spcBef>
              <a:spcAft>
                <a:spcPts val="0"/>
              </a:spcAft>
            </a:pPr>
            <a:endParaRPr lang="en-ZA" dirty="0" smtClean="0"/>
          </a:p>
          <a:p>
            <a:pPr>
              <a:spcBef>
                <a:spcPts val="0"/>
              </a:spcBef>
              <a:spcAft>
                <a:spcPts val="0"/>
              </a:spcAft>
            </a:pPr>
            <a:endParaRPr lang="en-ZA" dirty="0" smtClean="0"/>
          </a:p>
          <a:p>
            <a:pPr>
              <a:spcBef>
                <a:spcPts val="0"/>
              </a:spcBef>
              <a:spcAft>
                <a:spcPts val="0"/>
              </a:spcAft>
            </a:pPr>
            <a:endParaRPr lang="en-Z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7</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323528" y="-315497"/>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Chronic psychosis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179512" y="1124745"/>
            <a:ext cx="6768753" cy="2236440"/>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ZA" sz="2400" b="1" dirty="0" smtClean="0">
                <a:latin typeface="Arial" panose="020B0604020202020204" pitchFamily="34" charset="0"/>
                <a:cs typeface="Arial" panose="020B0604020202020204" pitchFamily="34" charset="0"/>
              </a:rPr>
              <a:t>DESCRIPTION</a:t>
            </a:r>
          </a:p>
          <a:p>
            <a:pPr marL="180975" indent="-180975">
              <a:spcBef>
                <a:spcPts val="0"/>
              </a:spcBef>
            </a:pPr>
            <a:r>
              <a:rPr lang="en-ZA" sz="1800" dirty="0" smtClean="0">
                <a:latin typeface="Arial" panose="020B0604020202020204" pitchFamily="34" charset="0"/>
                <a:cs typeface="Arial" panose="020B0604020202020204" pitchFamily="34" charset="0"/>
              </a:rPr>
              <a:t>Schizophrenia is the most common chronic psychotic disorder. </a:t>
            </a:r>
          </a:p>
          <a:p>
            <a:pPr marL="180975" indent="-180975">
              <a:spcBef>
                <a:spcPts val="0"/>
              </a:spcBef>
            </a:pPr>
            <a:r>
              <a:rPr lang="en-ZA" sz="1800" dirty="0" smtClean="0">
                <a:latin typeface="Arial" panose="020B0604020202020204" pitchFamily="34" charset="0"/>
                <a:cs typeface="Arial" panose="020B0604020202020204" pitchFamily="34" charset="0"/>
              </a:rPr>
              <a:t>There is a loss of contact with reality and is characterised by:</a:t>
            </a:r>
          </a:p>
          <a:p>
            <a:pPr marL="361950" lvl="1" indent="-180975">
              <a:spcBef>
                <a:spcPts val="0"/>
              </a:spcBef>
            </a:pPr>
            <a:r>
              <a:rPr lang="en-ZA" sz="1800" dirty="0" smtClean="0">
                <a:latin typeface="Arial" panose="020B0604020202020204" pitchFamily="34" charset="0"/>
                <a:cs typeface="Arial" panose="020B0604020202020204" pitchFamily="34" charset="0"/>
              </a:rPr>
              <a:t>positive symptoms, delusions, hallucinations and thought process disorder</a:t>
            </a:r>
          </a:p>
          <a:p>
            <a:pPr marL="361950" lvl="1" indent="-180975">
              <a:spcBef>
                <a:spcPts val="0"/>
              </a:spcBef>
            </a:pPr>
            <a:r>
              <a:rPr lang="en-ZA" sz="1800" dirty="0" smtClean="0">
                <a:latin typeface="Arial" panose="020B0604020202020204" pitchFamily="34" charset="0"/>
                <a:cs typeface="Arial" panose="020B0604020202020204" pitchFamily="34" charset="0"/>
              </a:rPr>
              <a:t>negative symptoms, blunting of affect, social withdrawal</a:t>
            </a:r>
          </a:p>
          <a:p>
            <a:pPr marL="361950" lvl="1" indent="-180975">
              <a:spcBef>
                <a:spcPts val="0"/>
              </a:spcBef>
            </a:pPr>
            <a:r>
              <a:rPr lang="en-ZA" sz="1800" dirty="0" smtClean="0">
                <a:latin typeface="Arial" panose="020B0604020202020204" pitchFamily="34" charset="0"/>
                <a:cs typeface="Arial" panose="020B0604020202020204" pitchFamily="34" charset="0"/>
              </a:rPr>
              <a:t>mood symptoms such as depression may be present</a:t>
            </a:r>
            <a:endParaRPr lang="en-ZA" sz="1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321" y="1268760"/>
            <a:ext cx="2004183" cy="2044669"/>
          </a:xfrm>
          <a:prstGeom prst="rect">
            <a:avLst/>
          </a:prstGeom>
        </p:spPr>
      </p:pic>
      <p:sp>
        <p:nvSpPr>
          <p:cNvPr id="7" name="Content Placeholder 1"/>
          <p:cNvSpPr txBox="1">
            <a:spLocks/>
          </p:cNvSpPr>
          <p:nvPr/>
        </p:nvSpPr>
        <p:spPr>
          <a:xfrm>
            <a:off x="179513" y="3573016"/>
            <a:ext cx="4032448" cy="2218184"/>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sz="2400" b="1" dirty="0" smtClean="0"/>
              <a:t>CHANGES</a:t>
            </a:r>
          </a:p>
          <a:p>
            <a:pPr>
              <a:spcBef>
                <a:spcPts val="0"/>
              </a:spcBef>
              <a:spcAft>
                <a:spcPts val="0"/>
              </a:spcAft>
            </a:pPr>
            <a:r>
              <a:rPr lang="en-ZA" i="1" dirty="0" smtClean="0"/>
              <a:t>Long-term </a:t>
            </a:r>
            <a:r>
              <a:rPr lang="en-ZA" i="1" dirty="0"/>
              <a:t>depot </a:t>
            </a:r>
            <a:r>
              <a:rPr lang="en-ZA" i="1" dirty="0" smtClean="0"/>
              <a:t>therapy </a:t>
            </a:r>
            <a:r>
              <a:rPr lang="en-ZA" i="1" dirty="0"/>
              <a:t>where adherence problem, or patient </a:t>
            </a:r>
            <a:r>
              <a:rPr lang="en-ZA" i="1" dirty="0" smtClean="0"/>
              <a:t>preference:</a:t>
            </a:r>
          </a:p>
          <a:p>
            <a:pPr lvl="1">
              <a:spcBef>
                <a:spcPts val="0"/>
              </a:spcBef>
              <a:spcAft>
                <a:spcPts val="0"/>
              </a:spcAft>
            </a:pPr>
            <a:r>
              <a:rPr lang="en-ZA" sz="2000" dirty="0" err="1"/>
              <a:t>Fluphenazine</a:t>
            </a:r>
            <a:r>
              <a:rPr lang="en-ZA" sz="2000" dirty="0"/>
              <a:t>, </a:t>
            </a:r>
            <a:r>
              <a:rPr lang="en-ZA" sz="2000" dirty="0" smtClean="0"/>
              <a:t>IM, </a:t>
            </a:r>
            <a:r>
              <a:rPr lang="en-ZA" sz="2000" b="1" dirty="0" smtClean="0">
                <a:solidFill>
                  <a:srgbClr val="FF0000"/>
                </a:solidFill>
              </a:rPr>
              <a:t>DELETED</a:t>
            </a:r>
          </a:p>
          <a:p>
            <a:pPr marL="0" indent="0">
              <a:spcBef>
                <a:spcPts val="0"/>
              </a:spcBef>
              <a:spcAft>
                <a:spcPts val="0"/>
              </a:spcAft>
              <a:buNone/>
            </a:pPr>
            <a:endParaRPr lang="en-ZA" sz="1600" dirty="0" smtClean="0"/>
          </a:p>
          <a:p>
            <a:pPr>
              <a:spcBef>
                <a:spcPts val="0"/>
              </a:spcBef>
              <a:spcAft>
                <a:spcPts val="0"/>
              </a:spcAft>
            </a:pPr>
            <a:endParaRPr lang="en-ZA" sz="1600" dirty="0" smtClean="0"/>
          </a:p>
          <a:p>
            <a:pPr>
              <a:spcBef>
                <a:spcPts val="0"/>
              </a:spcBef>
              <a:spcAft>
                <a:spcPts val="0"/>
              </a:spcAft>
            </a:pPr>
            <a:endParaRPr lang="en-ZA" sz="1600" dirty="0"/>
          </a:p>
        </p:txBody>
      </p:sp>
      <p:sp>
        <p:nvSpPr>
          <p:cNvPr id="8" name="Content Placeholder 1"/>
          <p:cNvSpPr txBox="1">
            <a:spLocks/>
          </p:cNvSpPr>
          <p:nvPr/>
        </p:nvSpPr>
        <p:spPr>
          <a:xfrm>
            <a:off x="4499993" y="3573016"/>
            <a:ext cx="4457858" cy="2218184"/>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sz="2400" b="1" dirty="0" smtClean="0"/>
              <a:t>REASON</a:t>
            </a:r>
          </a:p>
          <a:p>
            <a:pPr marL="180975" indent="-180975">
              <a:spcBef>
                <a:spcPts val="0"/>
              </a:spcBef>
              <a:spcAft>
                <a:spcPts val="0"/>
              </a:spcAft>
            </a:pPr>
            <a:r>
              <a:rPr lang="en-ZA" dirty="0" err="1" smtClean="0"/>
              <a:t>Fluphenazine</a:t>
            </a:r>
            <a:r>
              <a:rPr lang="en-ZA" dirty="0" smtClean="0"/>
              <a:t> discontinued.</a:t>
            </a:r>
          </a:p>
          <a:p>
            <a:pPr marL="0" indent="0">
              <a:spcBef>
                <a:spcPts val="0"/>
              </a:spcBef>
              <a:spcAft>
                <a:spcPts val="0"/>
              </a:spcAft>
              <a:buNone/>
            </a:pPr>
            <a:endParaRPr lang="en-ZA" dirty="0"/>
          </a:p>
          <a:p>
            <a:pPr marL="180975" indent="-180975">
              <a:spcBef>
                <a:spcPts val="0"/>
              </a:spcBef>
              <a:spcAft>
                <a:spcPts val="0"/>
              </a:spcAft>
            </a:pPr>
            <a:r>
              <a:rPr lang="en-ZA" dirty="0" smtClean="0"/>
              <a:t>Alternative agents:</a:t>
            </a:r>
          </a:p>
          <a:p>
            <a:pPr marL="581025" lvl="1" indent="-180975">
              <a:spcBef>
                <a:spcPts val="0"/>
              </a:spcBef>
              <a:spcAft>
                <a:spcPts val="0"/>
              </a:spcAft>
            </a:pPr>
            <a:r>
              <a:rPr lang="en-ZA" dirty="0" smtClean="0"/>
              <a:t> </a:t>
            </a:r>
            <a:r>
              <a:rPr lang="en-ZA" dirty="0" err="1"/>
              <a:t>flupenthixol</a:t>
            </a:r>
            <a:r>
              <a:rPr lang="en-ZA" dirty="0"/>
              <a:t> </a:t>
            </a:r>
            <a:r>
              <a:rPr lang="en-ZA" dirty="0" err="1"/>
              <a:t>decanoate</a:t>
            </a:r>
            <a:r>
              <a:rPr lang="en-ZA" dirty="0"/>
              <a:t>, IM and </a:t>
            </a:r>
            <a:r>
              <a:rPr lang="en-ZA" dirty="0" err="1"/>
              <a:t>zuclopenthixol</a:t>
            </a:r>
            <a:r>
              <a:rPr lang="en-ZA" dirty="0"/>
              <a:t> </a:t>
            </a:r>
            <a:r>
              <a:rPr lang="en-ZA" dirty="0" err="1"/>
              <a:t>decanoate</a:t>
            </a:r>
            <a:r>
              <a:rPr lang="en-ZA" dirty="0"/>
              <a:t>, IM are recommended in the STG</a:t>
            </a:r>
            <a:r>
              <a:rPr lang="en-ZA" dirty="0" smtClean="0"/>
              <a:t>.</a:t>
            </a:r>
          </a:p>
          <a:p>
            <a:pPr marL="0" indent="0">
              <a:spcBef>
                <a:spcPts val="0"/>
              </a:spcBef>
              <a:spcAft>
                <a:spcPts val="0"/>
              </a:spcAft>
              <a:buNone/>
            </a:pPr>
            <a:endParaRPr lang="en-ZA" sz="1600" dirty="0" smtClean="0"/>
          </a:p>
          <a:p>
            <a:pPr>
              <a:spcBef>
                <a:spcPts val="0"/>
              </a:spcBef>
              <a:spcAft>
                <a:spcPts val="0"/>
              </a:spcAft>
            </a:pPr>
            <a:endParaRPr lang="en-ZA" dirty="0"/>
          </a:p>
          <a:p>
            <a:pPr marL="0" indent="0">
              <a:spcBef>
                <a:spcPts val="0"/>
              </a:spcBef>
              <a:spcAft>
                <a:spcPts val="0"/>
              </a:spcAft>
              <a:buFont typeface="Arial" pitchFamily="34" charset="0"/>
              <a:buNone/>
            </a:pPr>
            <a:endParaRPr lang="en-ZA" dirty="0" smtClean="0"/>
          </a:p>
          <a:p>
            <a:pPr>
              <a:spcBef>
                <a:spcPts val="0"/>
              </a:spcBef>
              <a:spcAft>
                <a:spcPts val="0"/>
              </a:spcAft>
            </a:pPr>
            <a:endParaRPr lang="en-ZA" dirty="0" smtClean="0"/>
          </a:p>
          <a:p>
            <a:pPr>
              <a:spcBef>
                <a:spcPts val="0"/>
              </a:spcBef>
              <a:spcAft>
                <a:spcPts val="0"/>
              </a:spcAft>
            </a:pPr>
            <a:endParaRPr lang="en-ZA" dirty="0" smtClean="0"/>
          </a:p>
          <a:p>
            <a:pPr>
              <a:spcBef>
                <a:spcPts val="0"/>
              </a:spcBef>
              <a:spcAft>
                <a:spcPts val="0"/>
              </a:spcAft>
            </a:pPr>
            <a:endParaRPr lang="en-ZA" dirty="0" smtClean="0"/>
          </a:p>
          <a:p>
            <a:pPr>
              <a:spcBef>
                <a:spcPts val="0"/>
              </a:spcBef>
              <a:spcAft>
                <a:spcPts val="0"/>
              </a:spcAft>
            </a:pPr>
            <a:endParaRPr lang="en-ZA" dirty="0"/>
          </a:p>
        </p:txBody>
      </p:sp>
    </p:spTree>
    <p:extLst>
      <p:ext uri="{BB962C8B-B14F-4D97-AF65-F5344CB8AC3E}">
        <p14:creationId xmlns:p14="http://schemas.microsoft.com/office/powerpoint/2010/main" val="234164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8</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762000" y="-71462"/>
            <a:ext cx="5443510" cy="908174"/>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chemeClr val="bg1"/>
                </a:solidFill>
                <a:latin typeface="Arial" pitchFamily="34" charset="0"/>
                <a:ea typeface="+mj-ea"/>
                <a:cs typeface="Arial" pitchFamily="34" charset="0"/>
              </a:rPr>
              <a:t>SUICIDE RISK ASSESSMENT</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179512" y="1183432"/>
            <a:ext cx="6624736" cy="2605608"/>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ZA" sz="2400" b="1" dirty="0" smtClean="0">
                <a:latin typeface="Arial" panose="020B0604020202020204" pitchFamily="34" charset="0"/>
                <a:cs typeface="Arial" panose="020B0604020202020204" pitchFamily="34" charset="0"/>
              </a:rPr>
              <a:t>DESCRIPTION</a:t>
            </a:r>
          </a:p>
          <a:p>
            <a:pPr marL="180975" indent="-180975" algn="just">
              <a:spcBef>
                <a:spcPts val="0"/>
              </a:spcBef>
            </a:pPr>
            <a:r>
              <a:rPr lang="en-ZA" sz="2000" dirty="0" smtClean="0">
                <a:latin typeface="Arial" panose="020B0604020202020204" pitchFamily="34" charset="0"/>
                <a:cs typeface="Arial" panose="020B0604020202020204" pitchFamily="34" charset="0"/>
              </a:rPr>
              <a:t>Suicide is the act of deliberately killing oneself.</a:t>
            </a:r>
          </a:p>
          <a:p>
            <a:pPr marL="180975" indent="-180975" algn="just">
              <a:spcBef>
                <a:spcPts val="0"/>
              </a:spcBef>
            </a:pPr>
            <a:r>
              <a:rPr lang="en-ZA" sz="2000" dirty="0" smtClean="0">
                <a:latin typeface="Arial" panose="020B0604020202020204" pitchFamily="34" charset="0"/>
                <a:cs typeface="Arial" panose="020B0604020202020204" pitchFamily="34" charset="0"/>
              </a:rPr>
              <a:t>In addition to key risk factors (like history of mental illness, history of abuse, substance abuse, family history, LGBT groups adolescents), there are 5 important components when assessing suicide: ideation (thoughts), intent, plan, access to lethal means, and history of past suicide attempts.</a:t>
            </a:r>
            <a:endParaRPr lang="en-ZA"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1354264"/>
            <a:ext cx="2009586" cy="2218752"/>
          </a:xfrm>
          <a:prstGeom prst="rect">
            <a:avLst/>
          </a:prstGeom>
        </p:spPr>
      </p:pic>
      <p:sp>
        <p:nvSpPr>
          <p:cNvPr id="7" name="Content Placeholder 1"/>
          <p:cNvSpPr txBox="1">
            <a:spLocks/>
          </p:cNvSpPr>
          <p:nvPr/>
        </p:nvSpPr>
        <p:spPr>
          <a:xfrm>
            <a:off x="179512" y="3919736"/>
            <a:ext cx="4572245" cy="1871464"/>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sz="2400" b="1" dirty="0" smtClean="0"/>
              <a:t>CHANGES</a:t>
            </a:r>
            <a:endParaRPr lang="en-ZA" sz="1800" dirty="0" smtClean="0"/>
          </a:p>
          <a:p>
            <a:pPr marL="0" indent="0" algn="just">
              <a:spcBef>
                <a:spcPts val="0"/>
              </a:spcBef>
              <a:spcAft>
                <a:spcPts val="0"/>
              </a:spcAft>
              <a:buNone/>
            </a:pPr>
            <a:r>
              <a:rPr lang="en-ZA" dirty="0"/>
              <a:t>Suicide risk tools were </a:t>
            </a:r>
            <a:r>
              <a:rPr lang="en-ZA" b="1" dirty="0" smtClean="0">
                <a:solidFill>
                  <a:srgbClr val="FF0000"/>
                </a:solidFill>
              </a:rPr>
              <a:t>REMOVED</a:t>
            </a:r>
            <a:r>
              <a:rPr lang="en-ZA" dirty="0" smtClean="0">
                <a:solidFill>
                  <a:srgbClr val="FF0000"/>
                </a:solidFill>
              </a:rPr>
              <a:t> </a:t>
            </a:r>
            <a:r>
              <a:rPr lang="en-ZA" dirty="0" smtClean="0"/>
              <a:t>and </a:t>
            </a:r>
            <a:r>
              <a:rPr lang="en-ZA" dirty="0"/>
              <a:t>replaced with text creating awareness of the risk of suicide with referral as </a:t>
            </a:r>
            <a:r>
              <a:rPr lang="en-ZA" dirty="0" smtClean="0"/>
              <a:t>required.</a:t>
            </a:r>
            <a:endParaRPr lang="en-ZA" dirty="0"/>
          </a:p>
          <a:p>
            <a:pPr>
              <a:spcBef>
                <a:spcPts val="0"/>
              </a:spcBef>
              <a:spcAft>
                <a:spcPts val="0"/>
              </a:spcAft>
            </a:pPr>
            <a:endParaRPr lang="en-ZA" sz="1600" dirty="0" smtClean="0"/>
          </a:p>
          <a:p>
            <a:pPr>
              <a:spcBef>
                <a:spcPts val="0"/>
              </a:spcBef>
              <a:spcAft>
                <a:spcPts val="0"/>
              </a:spcAft>
            </a:pPr>
            <a:endParaRPr lang="en-ZA" sz="1600" dirty="0" smtClean="0"/>
          </a:p>
          <a:p>
            <a:pPr>
              <a:spcBef>
                <a:spcPts val="0"/>
              </a:spcBef>
              <a:spcAft>
                <a:spcPts val="0"/>
              </a:spcAft>
            </a:pPr>
            <a:endParaRPr lang="en-ZA" sz="1600" dirty="0"/>
          </a:p>
        </p:txBody>
      </p:sp>
      <p:sp>
        <p:nvSpPr>
          <p:cNvPr id="8" name="Content Placeholder 1"/>
          <p:cNvSpPr txBox="1">
            <a:spLocks/>
          </p:cNvSpPr>
          <p:nvPr/>
        </p:nvSpPr>
        <p:spPr>
          <a:xfrm>
            <a:off x="4961143" y="3919736"/>
            <a:ext cx="3996707" cy="1871464"/>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sz="2400" b="1" dirty="0" smtClean="0"/>
              <a:t>REASON</a:t>
            </a:r>
            <a:endParaRPr lang="en-ZA" sz="1600" dirty="0" smtClean="0"/>
          </a:p>
          <a:p>
            <a:pPr marL="0" indent="0" algn="just">
              <a:spcBef>
                <a:spcPts val="0"/>
              </a:spcBef>
              <a:spcAft>
                <a:spcPts val="0"/>
              </a:spcAft>
              <a:buNone/>
            </a:pPr>
            <a:r>
              <a:rPr lang="en-ZA" sz="1800" dirty="0" smtClean="0"/>
              <a:t>Insufficient </a:t>
            </a:r>
            <a:r>
              <a:rPr lang="en-ZA" sz="1800" dirty="0"/>
              <a:t>evidence to predict the risk of suicide using various tick-box </a:t>
            </a:r>
            <a:r>
              <a:rPr lang="en-ZA" sz="1800" dirty="0" smtClean="0"/>
              <a:t>tools. The </a:t>
            </a:r>
            <a:r>
              <a:rPr lang="en-ZA" sz="1800" dirty="0"/>
              <a:t>best predictive risk factor for assessing suicide attempts is a previous suicide attempt</a:t>
            </a:r>
            <a:r>
              <a:rPr lang="en-ZA" sz="1800" dirty="0" smtClean="0"/>
              <a:t>.</a:t>
            </a:r>
          </a:p>
          <a:p>
            <a:pPr>
              <a:spcBef>
                <a:spcPts val="0"/>
              </a:spcBef>
              <a:spcAft>
                <a:spcPts val="0"/>
              </a:spcAft>
            </a:pPr>
            <a:endParaRPr lang="en-ZA" dirty="0"/>
          </a:p>
        </p:txBody>
      </p:sp>
    </p:spTree>
    <p:extLst>
      <p:ext uri="{BB962C8B-B14F-4D97-AF65-F5344CB8AC3E}">
        <p14:creationId xmlns:p14="http://schemas.microsoft.com/office/powerpoint/2010/main" val="318248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217612"/>
            <a:ext cx="8229600" cy="449897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ZA" sz="6000" b="1" dirty="0" smtClean="0">
                <a:solidFill>
                  <a:srgbClr val="0D531A"/>
                </a:solidFill>
              </a:rPr>
              <a:t>THANK YOU</a:t>
            </a:r>
            <a:endParaRPr lang="en-ZA" sz="2800" b="1" dirty="0">
              <a:solidFill>
                <a:srgbClr val="0D531A"/>
              </a:solidFill>
            </a:endParaRPr>
          </a:p>
        </p:txBody>
      </p:sp>
    </p:spTree>
    <p:extLst>
      <p:ext uri="{BB962C8B-B14F-4D97-AF65-F5344CB8AC3E}">
        <p14:creationId xmlns:p14="http://schemas.microsoft.com/office/powerpoint/2010/main" val="3030702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750</Words>
  <Application>Microsoft Office PowerPoint</Application>
  <PresentationFormat>On-screen Show (4:3)</PresentationFormat>
  <Paragraphs>131</Paragraphs>
  <Slides>9</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Office Theme</vt:lpstr>
      <vt:lpstr>Custom Design</vt:lpstr>
      <vt:lpstr>1 </vt:lpstr>
      <vt:lpstr>2 </vt:lpstr>
      <vt:lpstr>New sections added</vt:lpstr>
      <vt:lpstr>4 </vt:lpstr>
      <vt:lpstr>5 </vt:lpstr>
      <vt:lpstr>6 </vt:lpstr>
      <vt:lpstr>7 </vt:lpstr>
      <vt:lpstr>8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Trudy</dc:creator>
  <cp:lastModifiedBy>Trudy</cp:lastModifiedBy>
  <cp:revision>21</cp:revision>
  <dcterms:created xsi:type="dcterms:W3CDTF">2013-10-17T06:13:57Z</dcterms:created>
  <dcterms:modified xsi:type="dcterms:W3CDTF">2018-10-09T18:19:31Z</dcterms:modified>
</cp:coreProperties>
</file>