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1" r:id="rId4"/>
    <p:sldMasterId id="2147484347" r:id="rId5"/>
  </p:sldMasterIdLst>
  <p:notesMasterIdLst>
    <p:notesMasterId r:id="rId45"/>
  </p:notesMasterIdLst>
  <p:sldIdLst>
    <p:sldId id="368" r:id="rId6"/>
    <p:sldId id="384" r:id="rId7"/>
    <p:sldId id="807" r:id="rId8"/>
    <p:sldId id="808" r:id="rId9"/>
    <p:sldId id="811" r:id="rId10"/>
    <p:sldId id="719" r:id="rId11"/>
    <p:sldId id="810" r:id="rId12"/>
    <p:sldId id="720" r:id="rId13"/>
    <p:sldId id="938" r:id="rId14"/>
    <p:sldId id="939" r:id="rId15"/>
    <p:sldId id="940" r:id="rId16"/>
    <p:sldId id="957" r:id="rId17"/>
    <p:sldId id="947" r:id="rId18"/>
    <p:sldId id="398" r:id="rId19"/>
    <p:sldId id="931" r:id="rId20"/>
    <p:sldId id="928" r:id="rId21"/>
    <p:sldId id="937" r:id="rId22"/>
    <p:sldId id="741" r:id="rId23"/>
    <p:sldId id="326" r:id="rId24"/>
    <p:sldId id="953" r:id="rId25"/>
    <p:sldId id="959" r:id="rId26"/>
    <p:sldId id="954" r:id="rId27"/>
    <p:sldId id="955" r:id="rId28"/>
    <p:sldId id="956" r:id="rId29"/>
    <p:sldId id="958" r:id="rId30"/>
    <p:sldId id="270" r:id="rId31"/>
    <p:sldId id="930" r:id="rId32"/>
    <p:sldId id="932" r:id="rId33"/>
    <p:sldId id="951" r:id="rId34"/>
    <p:sldId id="952" r:id="rId35"/>
    <p:sldId id="933" r:id="rId36"/>
    <p:sldId id="950" r:id="rId37"/>
    <p:sldId id="769" r:id="rId38"/>
    <p:sldId id="942" r:id="rId39"/>
    <p:sldId id="944" r:id="rId40"/>
    <p:sldId id="943" r:id="rId41"/>
    <p:sldId id="945" r:id="rId42"/>
    <p:sldId id="313" r:id="rId43"/>
    <p:sldId id="941" r:id="rId44"/>
  </p:sldIdLst>
  <p:sldSz cx="9144000" cy="6858000" type="screen4x3"/>
  <p:notesSz cx="6865938" cy="99980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49"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25268-4FFB-412E-A2DA-B38B2880A859}" v="398" dt="2021-06-01T10:20:50.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036" autoAdjust="0"/>
  </p:normalViewPr>
  <p:slideViewPr>
    <p:cSldViewPr>
      <p:cViewPr varScale="1">
        <p:scale>
          <a:sx n="109" d="100"/>
          <a:sy n="109" d="100"/>
        </p:scale>
        <p:origin x="1656" y="114"/>
      </p:cViewPr>
      <p:guideLst>
        <p:guide orient="horz" pos="2160"/>
        <p:guide pos="2880"/>
      </p:guideLst>
    </p:cSldViewPr>
  </p:slideViewPr>
  <p:outlineViewPr>
    <p:cViewPr>
      <p:scale>
        <a:sx n="33" d="100"/>
        <a:sy n="33" d="100"/>
      </p:scale>
      <p:origin x="0" y="-654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2" d="100"/>
          <a:sy n="52" d="100"/>
        </p:scale>
        <p:origin x="3219" y="58"/>
      </p:cViewPr>
      <p:guideLst>
        <p:guide orient="horz" pos="3149"/>
        <p:guide pos="216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A6F86D-B42F-41F6-8F64-1F535F512EAA}"/>
              </a:ext>
            </a:extLst>
          </p:cNvPr>
          <p:cNvSpPr>
            <a:spLocks noGrp="1"/>
          </p:cNvSpPr>
          <p:nvPr>
            <p:ph type="hdr" sz="quarter"/>
          </p:nvPr>
        </p:nvSpPr>
        <p:spPr>
          <a:xfrm>
            <a:off x="0" y="0"/>
            <a:ext cx="2975538" cy="499243"/>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ZA"/>
          </a:p>
        </p:txBody>
      </p:sp>
      <p:sp>
        <p:nvSpPr>
          <p:cNvPr id="3" name="Date Placeholder 2">
            <a:extLst>
              <a:ext uri="{FF2B5EF4-FFF2-40B4-BE49-F238E27FC236}">
                <a16:creationId xmlns:a16="http://schemas.microsoft.com/office/drawing/2014/main" id="{3AB938F6-D08D-4798-81BA-83C82DD7827A}"/>
              </a:ext>
            </a:extLst>
          </p:cNvPr>
          <p:cNvSpPr>
            <a:spLocks noGrp="1"/>
          </p:cNvSpPr>
          <p:nvPr>
            <p:ph type="dt" idx="1"/>
          </p:nvPr>
        </p:nvSpPr>
        <p:spPr>
          <a:xfrm>
            <a:off x="3888910" y="0"/>
            <a:ext cx="2975538" cy="499243"/>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075FE45-40A2-45F3-9312-22A04DD3DB00}" type="datetimeFigureOut">
              <a:rPr lang="en-ZA"/>
              <a:pPr>
                <a:defRPr/>
              </a:pPr>
              <a:t>04 Jun 2021</a:t>
            </a:fld>
            <a:endParaRPr lang="en-ZA" dirty="0"/>
          </a:p>
        </p:txBody>
      </p:sp>
      <p:sp>
        <p:nvSpPr>
          <p:cNvPr id="4" name="Slide Image Placeholder 3">
            <a:extLst>
              <a:ext uri="{FF2B5EF4-FFF2-40B4-BE49-F238E27FC236}">
                <a16:creationId xmlns:a16="http://schemas.microsoft.com/office/drawing/2014/main" id="{D434FD79-0979-4F5C-8CCC-897186E6FF1D}"/>
              </a:ext>
            </a:extLst>
          </p:cNvPr>
          <p:cNvSpPr>
            <a:spLocks noGrp="1" noRot="1" noChangeAspect="1"/>
          </p:cNvSpPr>
          <p:nvPr>
            <p:ph type="sldImg" idx="2"/>
          </p:nvPr>
        </p:nvSpPr>
        <p:spPr>
          <a:xfrm>
            <a:off x="936625" y="750888"/>
            <a:ext cx="4992688" cy="3746500"/>
          </a:xfrm>
          <a:prstGeom prst="rect">
            <a:avLst/>
          </a:prstGeom>
          <a:noFill/>
          <a:ln w="12700">
            <a:solidFill>
              <a:prstClr val="black"/>
            </a:solidFill>
          </a:ln>
        </p:spPr>
        <p:txBody>
          <a:bodyPr vert="horz" lIns="91440" tIns="45720" rIns="91440" bIns="45720" rtlCol="0" anchor="ctr"/>
          <a:lstStyle/>
          <a:p>
            <a:pPr lvl="0"/>
            <a:endParaRPr lang="en-ZA" noProof="0" dirty="0"/>
          </a:p>
        </p:txBody>
      </p:sp>
      <p:sp>
        <p:nvSpPr>
          <p:cNvPr id="5" name="Notes Placeholder 4">
            <a:extLst>
              <a:ext uri="{FF2B5EF4-FFF2-40B4-BE49-F238E27FC236}">
                <a16:creationId xmlns:a16="http://schemas.microsoft.com/office/drawing/2014/main" id="{BF1FA0DB-8664-4B75-AB71-B16B84FBD79A}"/>
              </a:ext>
            </a:extLst>
          </p:cNvPr>
          <p:cNvSpPr>
            <a:spLocks noGrp="1"/>
          </p:cNvSpPr>
          <p:nvPr>
            <p:ph type="body" sz="quarter" idx="3"/>
          </p:nvPr>
        </p:nvSpPr>
        <p:spPr>
          <a:xfrm>
            <a:off x="686893" y="4749417"/>
            <a:ext cx="5492154" cy="4498141"/>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ZA" noProof="0"/>
          </a:p>
        </p:txBody>
      </p:sp>
      <p:sp>
        <p:nvSpPr>
          <p:cNvPr id="6" name="Footer Placeholder 5">
            <a:extLst>
              <a:ext uri="{FF2B5EF4-FFF2-40B4-BE49-F238E27FC236}">
                <a16:creationId xmlns:a16="http://schemas.microsoft.com/office/drawing/2014/main" id="{A440DF5C-19E5-43AB-A78A-60921947C31B}"/>
              </a:ext>
            </a:extLst>
          </p:cNvPr>
          <p:cNvSpPr>
            <a:spLocks noGrp="1"/>
          </p:cNvSpPr>
          <p:nvPr>
            <p:ph type="ftr" sz="quarter" idx="4"/>
          </p:nvPr>
        </p:nvSpPr>
        <p:spPr>
          <a:xfrm>
            <a:off x="0" y="9497180"/>
            <a:ext cx="2975538" cy="49924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ZA"/>
          </a:p>
        </p:txBody>
      </p:sp>
      <p:sp>
        <p:nvSpPr>
          <p:cNvPr id="7" name="Slide Number Placeholder 6">
            <a:extLst>
              <a:ext uri="{FF2B5EF4-FFF2-40B4-BE49-F238E27FC236}">
                <a16:creationId xmlns:a16="http://schemas.microsoft.com/office/drawing/2014/main" id="{3D9155AD-FD67-468F-9467-5AE6F652DF69}"/>
              </a:ext>
            </a:extLst>
          </p:cNvPr>
          <p:cNvSpPr>
            <a:spLocks noGrp="1"/>
          </p:cNvSpPr>
          <p:nvPr>
            <p:ph type="sldNum" sz="quarter" idx="5"/>
          </p:nvPr>
        </p:nvSpPr>
        <p:spPr>
          <a:xfrm>
            <a:off x="3888910" y="9497180"/>
            <a:ext cx="2975538" cy="49924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57FE10E-FD10-4C83-990A-08AD79663739}" type="slidenum">
              <a:rPr lang="en-ZA" altLang="en-US"/>
              <a:pPr>
                <a:defRPr/>
              </a:pPr>
              <a:t>‹#›</a:t>
            </a:fld>
            <a:endParaRPr lang="en-Z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1</a:t>
            </a:fld>
            <a:endParaRPr lang="en-ZA" altLang="en-US"/>
          </a:p>
        </p:txBody>
      </p:sp>
    </p:spTree>
    <p:extLst>
      <p:ext uri="{BB962C8B-B14F-4D97-AF65-F5344CB8AC3E}">
        <p14:creationId xmlns:p14="http://schemas.microsoft.com/office/powerpoint/2010/main" val="614557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10</a:t>
            </a:fld>
            <a:endParaRPr lang="en-ZA" altLang="en-US"/>
          </a:p>
        </p:txBody>
      </p:sp>
    </p:spTree>
    <p:extLst>
      <p:ext uri="{BB962C8B-B14F-4D97-AF65-F5344CB8AC3E}">
        <p14:creationId xmlns:p14="http://schemas.microsoft.com/office/powerpoint/2010/main" val="3884174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2014 44% of causes were unusable or insufficiently specified. Almost half of these were insufficiently specified causes such as cancer with no primary site. 12.3% were symptoms and signs such as cough, tachycardia, abdominal pain where no cause is determined. 11% due to immediate or intermediate causes such as heart failure, renal failure, dehydration etc. which could be caused by multiple different underlying conditions. 1 % due to invalid causes of death such as  headache or warts.</a:t>
            </a:r>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11</a:t>
            </a:fld>
            <a:endParaRPr lang="en-ZA" altLang="en-US"/>
          </a:p>
        </p:txBody>
      </p:sp>
    </p:spTree>
    <p:extLst>
      <p:ext uri="{BB962C8B-B14F-4D97-AF65-F5344CB8AC3E}">
        <p14:creationId xmlns:p14="http://schemas.microsoft.com/office/powerpoint/2010/main" val="1974875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highlighted two of the main problems with SA cause of death data lets look at the instructions for medical certification of cause of death and common errors in certification</a:t>
            </a:r>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14</a:t>
            </a:fld>
            <a:endParaRPr lang="en-ZA" altLang="en-US"/>
          </a:p>
        </p:txBody>
      </p:sp>
    </p:spTree>
    <p:extLst>
      <p:ext uri="{BB962C8B-B14F-4D97-AF65-F5344CB8AC3E}">
        <p14:creationId xmlns:p14="http://schemas.microsoft.com/office/powerpoint/2010/main" val="3069936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40681" y="4638997"/>
            <a:ext cx="5492154" cy="4498141"/>
          </a:xfrm>
        </p:spPr>
        <p:txBody>
          <a:bodyPr/>
          <a:lstStyle/>
          <a:p>
            <a:r>
              <a:rPr lang="en-US" dirty="0"/>
              <a:t>We collect cause of death information in order to try and prevent premature deaths.</a:t>
            </a:r>
          </a:p>
          <a:p>
            <a:r>
              <a:rPr lang="en-US" dirty="0"/>
              <a:t>In order to do this, it is necessary to break the chain of events leading to death.</a:t>
            </a:r>
          </a:p>
          <a:p>
            <a:r>
              <a:rPr lang="en-US" dirty="0"/>
              <a:t>The most effective way is to prevent the precipitating or underlying cause of death.</a:t>
            </a:r>
          </a:p>
          <a:p>
            <a:r>
              <a:rPr lang="en-US" dirty="0"/>
              <a:t>The Underlying Cause of Death is defined by the World Health Organization as “the</a:t>
            </a:r>
          </a:p>
          <a:p>
            <a:r>
              <a:rPr lang="en-US" dirty="0"/>
              <a:t>disease or injury which initiated the chain of morbid events leading directly to death</a:t>
            </a:r>
          </a:p>
          <a:p>
            <a:r>
              <a:rPr lang="en-US" dirty="0"/>
              <a:t>or the circumstances of the accident or violence which produced the fatal injury.”</a:t>
            </a:r>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15</a:t>
            </a:fld>
            <a:endParaRPr lang="en-ZA" altLang="en-US"/>
          </a:p>
        </p:txBody>
      </p:sp>
    </p:spTree>
    <p:extLst>
      <p:ext uri="{BB962C8B-B14F-4D97-AF65-F5344CB8AC3E}">
        <p14:creationId xmlns:p14="http://schemas.microsoft.com/office/powerpoint/2010/main" val="2552407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International medical certificate of cause of death was designed to facilitate the</a:t>
            </a:r>
          </a:p>
          <a:p>
            <a:r>
              <a:rPr lang="en-US" dirty="0"/>
              <a:t>identification of the underlying cause of death when multiple conditions exist at time</a:t>
            </a:r>
          </a:p>
          <a:p>
            <a:r>
              <a:rPr lang="en-US" dirty="0"/>
              <a:t>of death. For this reason it is divided into 2 parts.</a:t>
            </a:r>
          </a:p>
          <a:p>
            <a:r>
              <a:rPr lang="en-US" dirty="0"/>
              <a:t>Part 1 is designed to capture the chain of events or causal sequence leading directly</a:t>
            </a:r>
          </a:p>
          <a:p>
            <a:r>
              <a:rPr lang="en-US" dirty="0"/>
              <a:t>to death and makes provision for up to four conditions - lines (a) to (d).</a:t>
            </a:r>
          </a:p>
          <a:p>
            <a:r>
              <a:rPr lang="en-US" dirty="0"/>
              <a:t>The immediate cause of death or condition leading directly to death is captured on</a:t>
            </a:r>
          </a:p>
          <a:p>
            <a:r>
              <a:rPr lang="en-US" dirty="0"/>
              <a:t>the top line followed in chronological/pathophysiological sequence by any</a:t>
            </a:r>
          </a:p>
          <a:p>
            <a:r>
              <a:rPr lang="en-US" dirty="0"/>
              <a:t>antecedent cause on the line below the immediate cause. The underlying causes of</a:t>
            </a:r>
          </a:p>
          <a:p>
            <a:r>
              <a:rPr lang="en-US" dirty="0"/>
              <a:t>death – that is the condition that initiated the sequence of events leading to death -</a:t>
            </a:r>
          </a:p>
          <a:p>
            <a:r>
              <a:rPr lang="en-US" dirty="0"/>
              <a:t>should be captured on the lowest completed line.</a:t>
            </a:r>
          </a:p>
          <a:p>
            <a:r>
              <a:rPr lang="en-US" dirty="0"/>
              <a:t>Part 2 is designed to capture any co-existing conditions at the time of death, which</a:t>
            </a:r>
          </a:p>
          <a:p>
            <a:r>
              <a:rPr lang="en-US" dirty="0"/>
              <a:t>contributed to the death, but do not fit into the causal sequence in Part 1.</a:t>
            </a:r>
          </a:p>
          <a:p>
            <a:r>
              <a:rPr lang="en-US" dirty="0"/>
              <a:t>Conditions reported in Part 1 and Part 2 should NOT include symptoms, signs and</a:t>
            </a:r>
          </a:p>
          <a:p>
            <a:r>
              <a:rPr lang="en-US" dirty="0"/>
              <a:t>modes of dying.</a:t>
            </a:r>
            <a:endParaRPr lang="en-GB" dirty="0"/>
          </a:p>
        </p:txBody>
      </p:sp>
      <p:sp>
        <p:nvSpPr>
          <p:cNvPr id="4" name="Slide Number Placeholder 3"/>
          <p:cNvSpPr>
            <a:spLocks noGrp="1"/>
          </p:cNvSpPr>
          <p:nvPr>
            <p:ph type="sldNum" sz="quarter" idx="5"/>
          </p:nvPr>
        </p:nvSpPr>
        <p:spPr/>
        <p:txBody>
          <a:bodyPr/>
          <a:lstStyle/>
          <a:p>
            <a:fld id="{F657E117-C872-47E6-82D5-DA7F5CA8BEF5}" type="slidenum">
              <a:rPr lang="en-GB" smtClean="0"/>
              <a:t>16</a:t>
            </a:fld>
            <a:endParaRPr lang="en-GB"/>
          </a:p>
        </p:txBody>
      </p:sp>
    </p:spTree>
    <p:extLst>
      <p:ext uri="{BB962C8B-B14F-4D97-AF65-F5344CB8AC3E}">
        <p14:creationId xmlns:p14="http://schemas.microsoft.com/office/powerpoint/2010/main" val="1859318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dirty="0"/>
              <a:t>Let’s use this case study to complete the cause of death section on the DHA-1663</a:t>
            </a:r>
          </a:p>
          <a:p>
            <a:pPr>
              <a:spcBef>
                <a:spcPts val="0"/>
              </a:spcBef>
            </a:pPr>
            <a:r>
              <a:rPr lang="en-US" sz="1100" dirty="0"/>
              <a:t>form. As mentioned earlier the cause of death section consists of two parts:</a:t>
            </a:r>
          </a:p>
          <a:p>
            <a:pPr>
              <a:spcBef>
                <a:spcPts val="0"/>
              </a:spcBef>
            </a:pPr>
            <a:r>
              <a:rPr lang="en-US" sz="1100" dirty="0"/>
              <a:t>Part 1, with lines (a) to (d), which includes the causal sequence that directly caused</a:t>
            </a:r>
          </a:p>
          <a:p>
            <a:pPr>
              <a:spcBef>
                <a:spcPts val="0"/>
              </a:spcBef>
            </a:pPr>
            <a:r>
              <a:rPr lang="en-US" sz="1100" dirty="0"/>
              <a:t>the death, and</a:t>
            </a:r>
          </a:p>
          <a:p>
            <a:pPr>
              <a:spcBef>
                <a:spcPts val="0"/>
              </a:spcBef>
            </a:pPr>
            <a:r>
              <a:rPr lang="en-US" sz="1100" dirty="0"/>
              <a:t>Part 2, which contains any other significant conditions contributing to death, but are</a:t>
            </a:r>
          </a:p>
          <a:p>
            <a:pPr>
              <a:spcBef>
                <a:spcPts val="0"/>
              </a:spcBef>
            </a:pPr>
            <a:r>
              <a:rPr lang="en-US" sz="1100" dirty="0"/>
              <a:t>not part of causal sequence.</a:t>
            </a:r>
          </a:p>
          <a:p>
            <a:pPr>
              <a:spcBef>
                <a:spcPts val="0"/>
              </a:spcBef>
            </a:pPr>
            <a:r>
              <a:rPr lang="en-US" sz="1100" dirty="0"/>
              <a:t>The causal sequence leading to death is entered in Part 1 with the immediate cause of death entered in line (a). This line must always be filled in.</a:t>
            </a:r>
          </a:p>
          <a:p>
            <a:pPr>
              <a:spcBef>
                <a:spcPts val="0"/>
              </a:spcBef>
            </a:pPr>
            <a:r>
              <a:rPr lang="en-US" sz="1100" dirty="0"/>
              <a:t>If the direct cause of death was a consequence of another disease or condition, this</a:t>
            </a:r>
          </a:p>
          <a:p>
            <a:pPr>
              <a:spcBef>
                <a:spcPts val="0"/>
              </a:spcBef>
            </a:pPr>
            <a:r>
              <a:rPr lang="en-US" sz="1100" dirty="0"/>
              <a:t>antecedent cause should be entered in Part 1 line (b).</a:t>
            </a:r>
          </a:p>
          <a:p>
            <a:pPr>
              <a:spcBef>
                <a:spcPts val="0"/>
              </a:spcBef>
            </a:pPr>
            <a:r>
              <a:rPr lang="en-US" sz="1100" dirty="0"/>
              <a:t>If more than one line is completed, each condition must be a cause of the condition</a:t>
            </a:r>
          </a:p>
          <a:p>
            <a:pPr>
              <a:spcBef>
                <a:spcPts val="0"/>
              </a:spcBef>
            </a:pPr>
            <a:r>
              <a:rPr lang="en-US" sz="1100" dirty="0"/>
              <a:t>above it. There must be a pathophysiological causal sequence. The initiating cause in</a:t>
            </a:r>
          </a:p>
          <a:p>
            <a:pPr>
              <a:spcBef>
                <a:spcPts val="0"/>
              </a:spcBef>
            </a:pPr>
            <a:r>
              <a:rPr lang="en-US" sz="1100" dirty="0"/>
              <a:t>the sequence is the underlying cause of death and should be reported on the lowest</a:t>
            </a:r>
          </a:p>
          <a:p>
            <a:pPr>
              <a:spcBef>
                <a:spcPts val="0"/>
              </a:spcBef>
            </a:pPr>
            <a:r>
              <a:rPr lang="en-US" sz="1100" dirty="0"/>
              <a:t>used line in Part 1. Always use consecutive lines, starting at Part 1 line a). Never</a:t>
            </a:r>
          </a:p>
          <a:p>
            <a:pPr>
              <a:spcBef>
                <a:spcPts val="0"/>
              </a:spcBef>
            </a:pPr>
            <a:r>
              <a:rPr lang="en-US" sz="1100" dirty="0"/>
              <a:t>leave blank lines between filled in lines. If there is only one cause of death, it is</a:t>
            </a:r>
          </a:p>
          <a:p>
            <a:pPr>
              <a:spcBef>
                <a:spcPts val="0"/>
              </a:spcBef>
            </a:pPr>
            <a:r>
              <a:rPr lang="en-US" sz="1100" dirty="0"/>
              <a:t>entered at Part 1 line (a) and the subsequent lines are left blank. Enter only one</a:t>
            </a:r>
          </a:p>
          <a:p>
            <a:pPr>
              <a:spcBef>
                <a:spcPts val="0"/>
              </a:spcBef>
            </a:pPr>
            <a:r>
              <a:rPr lang="en-US" sz="1100" dirty="0"/>
              <a:t>disease, condition, event, or injury per line.</a:t>
            </a:r>
          </a:p>
          <a:p>
            <a:pPr>
              <a:spcBef>
                <a:spcPts val="0"/>
              </a:spcBef>
            </a:pPr>
            <a:r>
              <a:rPr lang="en-US" sz="1100" dirty="0"/>
              <a:t>Other significant conditions or risk factors that contributed to the death, but do not</a:t>
            </a:r>
          </a:p>
          <a:p>
            <a:pPr>
              <a:spcBef>
                <a:spcPts val="0"/>
              </a:spcBef>
            </a:pPr>
            <a:r>
              <a:rPr lang="en-US" sz="1100" dirty="0"/>
              <a:t>fit into the causal sequence, are entered in Part 2. More than one condition can be entered on this line, but should be listed in order of importance.  Signs and symptoms and or modes of dying should not be reported in either Part 1 or Part 2.  </a:t>
            </a:r>
          </a:p>
          <a:p>
            <a:pPr>
              <a:spcBef>
                <a:spcPts val="0"/>
              </a:spcBef>
            </a:pPr>
            <a:r>
              <a:rPr lang="en-US" sz="1100" dirty="0"/>
              <a:t>The time interval between the onset of the condition and death is entered on the right of Part 1 and Part 2 to ensure that the causal sequence is in the correct order.  If the time interval is unknown, write “unknown”.  The duration of the underlying cause should be the longest. If more than 1 condition is entered in Part 2, insert the duration in brackets after each condition. </a:t>
            </a:r>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17</a:t>
            </a:fld>
            <a:endParaRPr lang="en-ZA" altLang="en-US"/>
          </a:p>
        </p:txBody>
      </p:sp>
    </p:spTree>
    <p:extLst>
      <p:ext uri="{BB962C8B-B14F-4D97-AF65-F5344CB8AC3E}">
        <p14:creationId xmlns:p14="http://schemas.microsoft.com/office/powerpoint/2010/main" val="3448541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18</a:t>
            </a:fld>
            <a:endParaRPr lang="en-ZA" altLang="en-US"/>
          </a:p>
        </p:txBody>
      </p:sp>
    </p:spTree>
    <p:extLst>
      <p:ext uri="{BB962C8B-B14F-4D97-AF65-F5344CB8AC3E}">
        <p14:creationId xmlns:p14="http://schemas.microsoft.com/office/powerpoint/2010/main" val="3468342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ADB0568D-1B51-4C87-8A92-1DC6BE619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1A4594AA-9D5A-4F26-AC38-C5D73FE61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altLang="en-US" dirty="0">
              <a:latin typeface="Arial" panose="020B0604020202020204" pitchFamily="34" charset="0"/>
              <a:cs typeface="Arial" panose="020B0604020202020204" pitchFamily="34" charset="0"/>
            </a:endParaRPr>
          </a:p>
        </p:txBody>
      </p:sp>
      <p:sp>
        <p:nvSpPr>
          <p:cNvPr id="117764" name="Slide Number Placeholder 3">
            <a:extLst>
              <a:ext uri="{FF2B5EF4-FFF2-40B4-BE49-F238E27FC236}">
                <a16:creationId xmlns:a16="http://schemas.microsoft.com/office/drawing/2014/main" id="{2DB813E7-F53D-4143-90B8-B390D02C56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096008-7CB1-4E85-AEC7-1E66C2E6DA28}" type="slidenum">
              <a:rPr lang="en-ZA" altLang="en-US" smtClean="0"/>
              <a:pPr>
                <a:spcBef>
                  <a:spcPct val="0"/>
                </a:spcBef>
              </a:pPr>
              <a:t>19</a:t>
            </a:fld>
            <a:endParaRPr lang="en-ZA"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3CEDE-E975-4A11-9363-F6A763C1EDC8}" type="slidenum">
              <a:rPr lang="en-US" smtClean="0"/>
              <a:t>26</a:t>
            </a:fld>
            <a:endParaRPr lang="en-US"/>
          </a:p>
        </p:txBody>
      </p:sp>
    </p:spTree>
    <p:extLst>
      <p:ext uri="{BB962C8B-B14F-4D97-AF65-F5344CB8AC3E}">
        <p14:creationId xmlns:p14="http://schemas.microsoft.com/office/powerpoint/2010/main" val="3232287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3:notes"/>
          <p:cNvSpPr>
            <a:spLocks noGrp="1" noRot="1" noChangeAspect="1"/>
          </p:cNvSpPr>
          <p:nvPr>
            <p:ph type="sldImg" idx="2"/>
          </p:nvPr>
        </p:nvSpPr>
        <p:spPr>
          <a:xfrm>
            <a:off x="733425" y="1249363"/>
            <a:ext cx="5400675"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3:notes"/>
          <p:cNvSpPr txBox="1">
            <a:spLocks noGrp="1"/>
          </p:cNvSpPr>
          <p:nvPr>
            <p:ph type="body" idx="1"/>
          </p:nvPr>
        </p:nvSpPr>
        <p:spPr>
          <a:xfrm>
            <a:off x="686594" y="4811574"/>
            <a:ext cx="5492750" cy="3936742"/>
          </a:xfrm>
          <a:prstGeom prst="rect">
            <a:avLst/>
          </a:prstGeom>
          <a:noFill/>
          <a:ln>
            <a:noFill/>
          </a:ln>
        </p:spPr>
        <p:txBody>
          <a:bodyPr spcFirstLastPara="1" wrap="square" lIns="96350" tIns="48175" rIns="96350" bIns="48175" anchor="t" anchorCtr="0">
            <a:noAutofit/>
          </a:bodyPr>
          <a:lstStyle/>
          <a:p>
            <a:pPr marL="0" lvl="0" indent="0" algn="l" rtl="0">
              <a:spcBef>
                <a:spcPts val="0"/>
              </a:spcBef>
              <a:spcAft>
                <a:spcPts val="0"/>
              </a:spcAft>
              <a:buNone/>
            </a:pPr>
            <a:endParaRPr dirty="0">
              <a:sym typeface="Calibri"/>
            </a:endParaRPr>
          </a:p>
        </p:txBody>
      </p:sp>
      <p:sp>
        <p:nvSpPr>
          <p:cNvPr id="420" name="Google Shape;420;p33:notes"/>
          <p:cNvSpPr txBox="1">
            <a:spLocks noGrp="1"/>
          </p:cNvSpPr>
          <p:nvPr>
            <p:ph type="sldNum" idx="12"/>
          </p:nvPr>
        </p:nvSpPr>
        <p:spPr>
          <a:xfrm>
            <a:off x="3889109" y="9496437"/>
            <a:ext cx="2975240" cy="501639"/>
          </a:xfrm>
          <a:prstGeom prst="rect">
            <a:avLst/>
          </a:prstGeom>
          <a:noFill/>
          <a:ln>
            <a:noFill/>
          </a:ln>
        </p:spPr>
        <p:txBody>
          <a:bodyPr spcFirstLastPara="1" wrap="square" lIns="96350" tIns="48175" rIns="96350" bIns="48175"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66440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2</a:t>
            </a:fld>
            <a:endParaRPr lang="en-ZA" altLang="en-US"/>
          </a:p>
        </p:txBody>
      </p:sp>
    </p:spTree>
    <p:extLst>
      <p:ext uri="{BB962C8B-B14F-4D97-AF65-F5344CB8AC3E}">
        <p14:creationId xmlns:p14="http://schemas.microsoft.com/office/powerpoint/2010/main" val="1060081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3:notes"/>
          <p:cNvSpPr>
            <a:spLocks noGrp="1" noRot="1" noChangeAspect="1"/>
          </p:cNvSpPr>
          <p:nvPr>
            <p:ph type="sldImg" idx="2"/>
          </p:nvPr>
        </p:nvSpPr>
        <p:spPr>
          <a:xfrm>
            <a:off x="733425" y="1249363"/>
            <a:ext cx="5400675"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3:notes"/>
          <p:cNvSpPr txBox="1">
            <a:spLocks noGrp="1"/>
          </p:cNvSpPr>
          <p:nvPr>
            <p:ph type="body" idx="1"/>
          </p:nvPr>
        </p:nvSpPr>
        <p:spPr>
          <a:xfrm>
            <a:off x="686594" y="4811574"/>
            <a:ext cx="5492750" cy="3936742"/>
          </a:xfrm>
          <a:prstGeom prst="rect">
            <a:avLst/>
          </a:prstGeom>
          <a:noFill/>
          <a:ln>
            <a:noFill/>
          </a:ln>
        </p:spPr>
        <p:txBody>
          <a:bodyPr spcFirstLastPara="1" wrap="square" lIns="96350" tIns="48175" rIns="96350" bIns="48175" anchor="t" anchorCtr="0">
            <a:noAutofit/>
          </a:bodyPr>
          <a:lstStyle/>
          <a:p>
            <a:pPr marL="0" lvl="0" indent="0" algn="l" rtl="0">
              <a:spcBef>
                <a:spcPts val="0"/>
              </a:spcBef>
              <a:spcAft>
                <a:spcPts val="0"/>
              </a:spcAft>
              <a:buNone/>
            </a:pPr>
            <a:endParaRPr dirty="0">
              <a:sym typeface="Calibri"/>
            </a:endParaRPr>
          </a:p>
        </p:txBody>
      </p:sp>
      <p:sp>
        <p:nvSpPr>
          <p:cNvPr id="420" name="Google Shape;420;p33:notes"/>
          <p:cNvSpPr txBox="1">
            <a:spLocks noGrp="1"/>
          </p:cNvSpPr>
          <p:nvPr>
            <p:ph type="sldNum" idx="12"/>
          </p:nvPr>
        </p:nvSpPr>
        <p:spPr>
          <a:xfrm>
            <a:off x="3889109" y="9496437"/>
            <a:ext cx="2975240" cy="501639"/>
          </a:xfrm>
          <a:prstGeom prst="rect">
            <a:avLst/>
          </a:prstGeom>
          <a:noFill/>
          <a:ln>
            <a:noFill/>
          </a:ln>
        </p:spPr>
        <p:txBody>
          <a:bodyPr spcFirstLastPara="1" wrap="square" lIns="96350" tIns="48175" rIns="96350" bIns="48175"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2564747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3:notes"/>
          <p:cNvSpPr>
            <a:spLocks noGrp="1" noRot="1" noChangeAspect="1"/>
          </p:cNvSpPr>
          <p:nvPr>
            <p:ph type="sldImg" idx="2"/>
          </p:nvPr>
        </p:nvSpPr>
        <p:spPr>
          <a:xfrm>
            <a:off x="1184275" y="1249363"/>
            <a:ext cx="4498975"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3:notes"/>
          <p:cNvSpPr txBox="1">
            <a:spLocks noGrp="1"/>
          </p:cNvSpPr>
          <p:nvPr>
            <p:ph type="body" idx="1"/>
          </p:nvPr>
        </p:nvSpPr>
        <p:spPr>
          <a:xfrm>
            <a:off x="686594" y="4811574"/>
            <a:ext cx="5492750" cy="3936742"/>
          </a:xfrm>
          <a:prstGeom prst="rect">
            <a:avLst/>
          </a:prstGeom>
          <a:noFill/>
          <a:ln>
            <a:noFill/>
          </a:ln>
        </p:spPr>
        <p:txBody>
          <a:bodyPr spcFirstLastPara="1" wrap="square" lIns="96350" tIns="48175" rIns="96350" bIns="48175" anchor="t" anchorCtr="0">
            <a:noAutofit/>
          </a:bodyPr>
          <a:lstStyle/>
          <a:p>
            <a:pPr marL="0" lvl="0" indent="0" algn="l" rtl="0">
              <a:spcBef>
                <a:spcPts val="0"/>
              </a:spcBef>
              <a:spcAft>
                <a:spcPts val="0"/>
              </a:spcAft>
              <a:buNone/>
            </a:pPr>
            <a:r>
              <a:rPr lang="en-US" dirty="0">
                <a:sym typeface="Calibri"/>
              </a:rPr>
              <a:t>The immediate cause of death in this patient is Acute respiratory distress syndrome, reported on line A of Part 1.</a:t>
            </a:r>
          </a:p>
          <a:p>
            <a:pPr marL="0" lvl="0" indent="0" algn="l" rtl="0">
              <a:spcBef>
                <a:spcPts val="0"/>
              </a:spcBef>
              <a:spcAft>
                <a:spcPts val="0"/>
              </a:spcAft>
              <a:buNone/>
            </a:pPr>
            <a:r>
              <a:rPr lang="en-US" dirty="0">
                <a:sym typeface="Calibri"/>
              </a:rPr>
              <a:t>COVID-19 is the underlying cause of death, so it is reported on the lowest used line (line B) of Part 1.</a:t>
            </a:r>
          </a:p>
          <a:p>
            <a:pPr marL="0" lvl="0" indent="0" algn="l" rtl="0">
              <a:spcBef>
                <a:spcPts val="0"/>
              </a:spcBef>
              <a:spcAft>
                <a:spcPts val="0"/>
              </a:spcAft>
              <a:buNone/>
            </a:pPr>
            <a:r>
              <a:rPr lang="en-US" dirty="0">
                <a:sym typeface="Calibri"/>
              </a:rPr>
              <a:t>Confirmed COVID-19 should be written on the death notification form when laboratory confirmation is available. </a:t>
            </a:r>
          </a:p>
          <a:p>
            <a:pPr marL="0" lvl="0" indent="0" algn="l" rtl="0">
              <a:spcBef>
                <a:spcPts val="0"/>
              </a:spcBef>
              <a:spcAft>
                <a:spcPts val="0"/>
              </a:spcAft>
              <a:buNone/>
            </a:pPr>
            <a:r>
              <a:rPr lang="en-US" sz="1200" b="0" kern="1200" dirty="0">
                <a:solidFill>
                  <a:schemeClr val="tx1"/>
                </a:solidFill>
                <a:effectLst/>
                <a:latin typeface="+mn-lt"/>
                <a:ea typeface="+mn-ea"/>
                <a:cs typeface="+mn-cs"/>
                <a:sym typeface="Calibri"/>
              </a:rPr>
              <a:t>I</a:t>
            </a:r>
            <a:r>
              <a:rPr lang="en-ZA" sz="1200" b="0" kern="1200" dirty="0" err="1">
                <a:solidFill>
                  <a:schemeClr val="tx1"/>
                </a:solidFill>
                <a:effectLst/>
                <a:latin typeface="+mn-lt"/>
                <a:ea typeface="+mn-ea"/>
                <a:cs typeface="+mn-cs"/>
              </a:rPr>
              <a:t>nsulin</a:t>
            </a:r>
            <a:r>
              <a:rPr lang="en-ZA" sz="1200" b="0" kern="1200" dirty="0">
                <a:solidFill>
                  <a:schemeClr val="tx1"/>
                </a:solidFill>
                <a:effectLst/>
                <a:latin typeface="+mn-lt"/>
                <a:ea typeface="+mn-ea"/>
                <a:cs typeface="+mn-cs"/>
              </a:rPr>
              <a:t>-dependent diabetes mellitus </a:t>
            </a:r>
            <a:r>
              <a:rPr lang="en-US" dirty="0">
                <a:sym typeface="Calibri"/>
              </a:rPr>
              <a:t>could have contributed to the death but is not part of the causal sequence in Part 1. Thus, it is reported in Part 2.</a:t>
            </a:r>
          </a:p>
          <a:p>
            <a:pPr marL="0" lvl="0" indent="0" algn="l" rtl="0">
              <a:spcBef>
                <a:spcPts val="0"/>
              </a:spcBef>
              <a:spcAft>
                <a:spcPts val="0"/>
              </a:spcAft>
              <a:buNone/>
            </a:pPr>
            <a:r>
              <a:rPr lang="en-US" dirty="0">
                <a:sym typeface="Calibri"/>
              </a:rPr>
              <a:t>Pneumothorax and pneumo-mediastinum are not diseases and should not be reported on the death certificate.</a:t>
            </a:r>
          </a:p>
          <a:p>
            <a:pPr marL="0" lvl="0" indent="0" algn="l" rtl="0">
              <a:spcBef>
                <a:spcPts val="0"/>
              </a:spcBef>
              <a:spcAft>
                <a:spcPts val="0"/>
              </a:spcAft>
              <a:buNone/>
            </a:pPr>
            <a:endParaRPr lang="en-US" dirty="0">
              <a:sym typeface="Calibri"/>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lvl="0" indent="0" algn="l" rtl="0">
              <a:spcBef>
                <a:spcPts val="0"/>
              </a:spcBef>
              <a:spcAft>
                <a:spcPts val="0"/>
              </a:spcAft>
              <a:buNone/>
            </a:pPr>
            <a:endParaRPr lang="en-US" dirty="0">
              <a:sym typeface="Calibri"/>
            </a:endParaRPr>
          </a:p>
          <a:p>
            <a:pPr marL="0" lvl="0" indent="0" algn="l" rtl="0">
              <a:spcBef>
                <a:spcPts val="0"/>
              </a:spcBef>
              <a:spcAft>
                <a:spcPts val="0"/>
              </a:spcAft>
              <a:buNone/>
            </a:pPr>
            <a:endParaRPr dirty="0">
              <a:sym typeface="Calibri"/>
            </a:endParaRPr>
          </a:p>
        </p:txBody>
      </p:sp>
      <p:sp>
        <p:nvSpPr>
          <p:cNvPr id="420" name="Google Shape;420;p33:notes"/>
          <p:cNvSpPr txBox="1">
            <a:spLocks noGrp="1"/>
          </p:cNvSpPr>
          <p:nvPr>
            <p:ph type="sldNum" idx="12"/>
          </p:nvPr>
        </p:nvSpPr>
        <p:spPr>
          <a:xfrm>
            <a:off x="3889109" y="9496437"/>
            <a:ext cx="2975240" cy="501639"/>
          </a:xfrm>
          <a:prstGeom prst="rect">
            <a:avLst/>
          </a:prstGeom>
          <a:noFill/>
          <a:ln>
            <a:noFill/>
          </a:ln>
        </p:spPr>
        <p:txBody>
          <a:bodyPr spcFirstLastPara="1" wrap="square" lIns="96350" tIns="48175" rIns="96350" bIns="48175"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548970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3:notes"/>
          <p:cNvSpPr>
            <a:spLocks noGrp="1" noRot="1" noChangeAspect="1"/>
          </p:cNvSpPr>
          <p:nvPr>
            <p:ph type="sldImg" idx="2"/>
          </p:nvPr>
        </p:nvSpPr>
        <p:spPr>
          <a:xfrm>
            <a:off x="1184275" y="1249363"/>
            <a:ext cx="4498975"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3:notes"/>
          <p:cNvSpPr txBox="1">
            <a:spLocks noGrp="1"/>
          </p:cNvSpPr>
          <p:nvPr>
            <p:ph type="body" idx="1"/>
          </p:nvPr>
        </p:nvSpPr>
        <p:spPr>
          <a:xfrm>
            <a:off x="686594" y="4811574"/>
            <a:ext cx="5492750" cy="3936742"/>
          </a:xfrm>
          <a:prstGeom prst="rect">
            <a:avLst/>
          </a:prstGeom>
          <a:noFill/>
          <a:ln>
            <a:noFill/>
          </a:ln>
        </p:spPr>
        <p:txBody>
          <a:bodyPr spcFirstLastPara="1" wrap="square" lIns="96350" tIns="48175" rIns="96350" bIns="48175" anchor="t" anchorCtr="0">
            <a:noAutofit/>
          </a:bodyPr>
          <a:lstStyle/>
          <a:p>
            <a:pPr marL="0" lvl="0" indent="0" algn="l" rtl="0">
              <a:spcBef>
                <a:spcPts val="0"/>
              </a:spcBef>
              <a:spcAft>
                <a:spcPts val="0"/>
              </a:spcAft>
              <a:buNone/>
            </a:pPr>
            <a:r>
              <a:rPr lang="en-US" dirty="0">
                <a:sym typeface="Calibri"/>
              </a:rPr>
              <a:t>The immediate cause of death in this patient is Suspected nosocomial sepsis, reported on line A of Part 1.</a:t>
            </a:r>
          </a:p>
          <a:p>
            <a:pPr marL="0" lvl="0" indent="0" algn="l" rtl="0">
              <a:spcBef>
                <a:spcPts val="0"/>
              </a:spcBef>
              <a:spcAft>
                <a:spcPts val="0"/>
              </a:spcAft>
              <a:buNone/>
            </a:pPr>
            <a:r>
              <a:rPr lang="en-US" dirty="0">
                <a:sym typeface="Calibri"/>
              </a:rPr>
              <a:t>Aplastic </a:t>
            </a:r>
            <a:r>
              <a:rPr lang="en-US" dirty="0" err="1">
                <a:sym typeface="Calibri"/>
              </a:rPr>
              <a:t>anaemia</a:t>
            </a:r>
            <a:r>
              <a:rPr lang="en-US" dirty="0">
                <a:sym typeface="Calibri"/>
              </a:rPr>
              <a:t> is the underlying cause of death, so it is reported on the lowest used line of Part 1.</a:t>
            </a:r>
          </a:p>
          <a:p>
            <a:pPr marL="0" lvl="0" indent="0" algn="l" rtl="0">
              <a:spcBef>
                <a:spcPts val="0"/>
              </a:spcBef>
              <a:spcAft>
                <a:spcPts val="0"/>
              </a:spcAft>
              <a:buNone/>
            </a:pPr>
            <a:r>
              <a:rPr lang="en-US" sz="1200" b="0" kern="1200" dirty="0">
                <a:solidFill>
                  <a:schemeClr val="tx1"/>
                </a:solidFill>
                <a:effectLst/>
                <a:latin typeface="+mn-lt"/>
                <a:ea typeface="+mn-ea"/>
                <a:cs typeface="+mn-cs"/>
                <a:sym typeface="Calibri"/>
              </a:rPr>
              <a:t>COVID-19 </a:t>
            </a:r>
            <a:r>
              <a:rPr lang="en-US" dirty="0">
                <a:sym typeface="Calibri"/>
              </a:rPr>
              <a:t>could have contributed to the death but is not part of the causal sequence in Part 1. Thus, it is reported in Part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Calibri"/>
              </a:rPr>
              <a:t>Confirmed COVID-19 should be written on the death notification form when laboratory confirmation is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Calibri"/>
              </a:rPr>
              <a:t>Pancytopaenia</a:t>
            </a:r>
            <a:r>
              <a:rPr lang="en-US" dirty="0">
                <a:sym typeface="Calibri"/>
              </a:rPr>
              <a:t> is not a disease and should not be reported on the death certificate.</a:t>
            </a:r>
          </a:p>
          <a:p>
            <a:pPr marL="0" lvl="0" indent="0" algn="l" rtl="0">
              <a:spcBef>
                <a:spcPts val="0"/>
              </a:spcBef>
              <a:spcAft>
                <a:spcPts val="0"/>
              </a:spcAft>
              <a:buNone/>
            </a:pPr>
            <a:endParaRPr lang="en-US" dirty="0">
              <a:sym typeface="Calibri"/>
            </a:endParaRPr>
          </a:p>
          <a:p>
            <a:pPr marL="0" lvl="0" indent="0" algn="l" rtl="0">
              <a:spcBef>
                <a:spcPts val="0"/>
              </a:spcBef>
              <a:spcAft>
                <a:spcPts val="0"/>
              </a:spcAft>
              <a:buNone/>
            </a:pPr>
            <a:endParaRPr lang="en-US" dirty="0">
              <a:sym typeface="Calibri"/>
            </a:endParaRPr>
          </a:p>
        </p:txBody>
      </p:sp>
      <p:sp>
        <p:nvSpPr>
          <p:cNvPr id="420" name="Google Shape;420;p33:notes"/>
          <p:cNvSpPr txBox="1">
            <a:spLocks noGrp="1"/>
          </p:cNvSpPr>
          <p:nvPr>
            <p:ph type="sldNum" idx="12"/>
          </p:nvPr>
        </p:nvSpPr>
        <p:spPr>
          <a:xfrm>
            <a:off x="3889109" y="9496437"/>
            <a:ext cx="2975240" cy="501639"/>
          </a:xfrm>
          <a:prstGeom prst="rect">
            <a:avLst/>
          </a:prstGeom>
          <a:noFill/>
          <a:ln>
            <a:noFill/>
          </a:ln>
        </p:spPr>
        <p:txBody>
          <a:bodyPr spcFirstLastPara="1" wrap="square" lIns="96350" tIns="48175" rIns="96350" bIns="48175"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2662595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3:notes"/>
          <p:cNvSpPr>
            <a:spLocks noGrp="1" noRot="1" noChangeAspect="1"/>
          </p:cNvSpPr>
          <p:nvPr>
            <p:ph type="sldImg" idx="2"/>
          </p:nvPr>
        </p:nvSpPr>
        <p:spPr>
          <a:xfrm>
            <a:off x="733425" y="1249363"/>
            <a:ext cx="5400675"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3:notes"/>
          <p:cNvSpPr txBox="1">
            <a:spLocks noGrp="1"/>
          </p:cNvSpPr>
          <p:nvPr>
            <p:ph type="body" idx="1"/>
          </p:nvPr>
        </p:nvSpPr>
        <p:spPr>
          <a:xfrm>
            <a:off x="686594" y="4811574"/>
            <a:ext cx="5492750" cy="3936742"/>
          </a:xfrm>
          <a:prstGeom prst="rect">
            <a:avLst/>
          </a:prstGeom>
          <a:noFill/>
          <a:ln>
            <a:noFill/>
          </a:ln>
        </p:spPr>
        <p:txBody>
          <a:bodyPr spcFirstLastPara="1" wrap="square" lIns="96350" tIns="48175" rIns="96350" bIns="48175" anchor="t" anchorCtr="0">
            <a:noAutofit/>
          </a:bodyPr>
          <a:lstStyle/>
          <a:p>
            <a:pPr marL="0" lvl="0" indent="0" algn="l" rtl="0">
              <a:spcBef>
                <a:spcPts val="0"/>
              </a:spcBef>
              <a:spcAft>
                <a:spcPts val="0"/>
              </a:spcAft>
              <a:buNone/>
            </a:pPr>
            <a:endParaRPr dirty="0">
              <a:sym typeface="Calibri"/>
            </a:endParaRPr>
          </a:p>
        </p:txBody>
      </p:sp>
      <p:sp>
        <p:nvSpPr>
          <p:cNvPr id="420" name="Google Shape;420;p33:notes"/>
          <p:cNvSpPr txBox="1">
            <a:spLocks noGrp="1"/>
          </p:cNvSpPr>
          <p:nvPr>
            <p:ph type="sldNum" idx="12"/>
          </p:nvPr>
        </p:nvSpPr>
        <p:spPr>
          <a:xfrm>
            <a:off x="3889109" y="9496437"/>
            <a:ext cx="2975240" cy="501639"/>
          </a:xfrm>
          <a:prstGeom prst="rect">
            <a:avLst/>
          </a:prstGeom>
          <a:noFill/>
          <a:ln>
            <a:noFill/>
          </a:ln>
        </p:spPr>
        <p:txBody>
          <a:bodyPr spcFirstLastPara="1" wrap="square" lIns="96350" tIns="48175" rIns="96350" bIns="48175"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55644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3:notes"/>
          <p:cNvSpPr>
            <a:spLocks noGrp="1" noRot="1" noChangeAspect="1"/>
          </p:cNvSpPr>
          <p:nvPr>
            <p:ph type="sldImg" idx="2"/>
          </p:nvPr>
        </p:nvSpPr>
        <p:spPr>
          <a:xfrm>
            <a:off x="1184275" y="1249363"/>
            <a:ext cx="4498975"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3:notes"/>
          <p:cNvSpPr txBox="1">
            <a:spLocks noGrp="1"/>
          </p:cNvSpPr>
          <p:nvPr>
            <p:ph type="body" idx="1"/>
          </p:nvPr>
        </p:nvSpPr>
        <p:spPr>
          <a:xfrm>
            <a:off x="686594" y="4811574"/>
            <a:ext cx="5492750" cy="3936742"/>
          </a:xfrm>
          <a:prstGeom prst="rect">
            <a:avLst/>
          </a:prstGeom>
          <a:noFill/>
          <a:ln>
            <a:noFill/>
          </a:ln>
        </p:spPr>
        <p:txBody>
          <a:bodyPr spcFirstLastPara="1" wrap="square" lIns="96350" tIns="48175" rIns="96350" bIns="48175" anchor="t" anchorCtr="0">
            <a:noAutofit/>
          </a:bodyPr>
          <a:lstStyle/>
          <a:p>
            <a:pPr marL="0" lvl="0" indent="0" algn="l" rtl="0">
              <a:spcBef>
                <a:spcPts val="0"/>
              </a:spcBef>
              <a:spcAft>
                <a:spcPts val="0"/>
              </a:spcAft>
              <a:buNone/>
            </a:pPr>
            <a:endParaRPr dirty="0">
              <a:sym typeface="Calibri"/>
            </a:endParaRPr>
          </a:p>
        </p:txBody>
      </p:sp>
      <p:sp>
        <p:nvSpPr>
          <p:cNvPr id="420" name="Google Shape;420;p33:notes"/>
          <p:cNvSpPr txBox="1">
            <a:spLocks noGrp="1"/>
          </p:cNvSpPr>
          <p:nvPr>
            <p:ph type="sldNum" idx="12"/>
          </p:nvPr>
        </p:nvSpPr>
        <p:spPr>
          <a:xfrm>
            <a:off x="3889109" y="9496437"/>
            <a:ext cx="2975240" cy="501639"/>
          </a:xfrm>
          <a:prstGeom prst="rect">
            <a:avLst/>
          </a:prstGeom>
          <a:noFill/>
          <a:ln>
            <a:noFill/>
          </a:ln>
        </p:spPr>
        <p:txBody>
          <a:bodyPr spcFirstLastPara="1" wrap="square" lIns="96350" tIns="48175" rIns="96350" bIns="48175"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2746439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33</a:t>
            </a:fld>
            <a:endParaRPr lang="en-ZA" altLang="en-US"/>
          </a:p>
        </p:txBody>
      </p:sp>
    </p:spTree>
    <p:extLst>
      <p:ext uri="{BB962C8B-B14F-4D97-AF65-F5344CB8AC3E}">
        <p14:creationId xmlns:p14="http://schemas.microsoft.com/office/powerpoint/2010/main" val="994415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ADB0568D-1B51-4C87-8A92-1DC6BE619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1A4594AA-9D5A-4F26-AC38-C5D73FE61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altLang="en-US" dirty="0">
              <a:latin typeface="Arial" panose="020B0604020202020204" pitchFamily="34" charset="0"/>
              <a:cs typeface="Arial" panose="020B0604020202020204" pitchFamily="34" charset="0"/>
            </a:endParaRPr>
          </a:p>
        </p:txBody>
      </p:sp>
      <p:sp>
        <p:nvSpPr>
          <p:cNvPr id="117764" name="Slide Number Placeholder 3">
            <a:extLst>
              <a:ext uri="{FF2B5EF4-FFF2-40B4-BE49-F238E27FC236}">
                <a16:creationId xmlns:a16="http://schemas.microsoft.com/office/drawing/2014/main" id="{2DB813E7-F53D-4143-90B8-B390D02C56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096008-7CB1-4E85-AEC7-1E66C2E6DA28}" type="slidenum">
              <a:rPr lang="en-ZA" altLang="en-US" smtClean="0"/>
              <a:pPr>
                <a:spcBef>
                  <a:spcPct val="0"/>
                </a:spcBef>
              </a:pPr>
              <a:t>34</a:t>
            </a:fld>
            <a:endParaRPr lang="en-ZA" altLang="en-US"/>
          </a:p>
        </p:txBody>
      </p:sp>
    </p:spTree>
    <p:extLst>
      <p:ext uri="{BB962C8B-B14F-4D97-AF65-F5344CB8AC3E}">
        <p14:creationId xmlns:p14="http://schemas.microsoft.com/office/powerpoint/2010/main" val="107710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ADB0568D-1B51-4C87-8A92-1DC6BE619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1A4594AA-9D5A-4F26-AC38-C5D73FE61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altLang="en-US" dirty="0">
              <a:latin typeface="Arial" panose="020B0604020202020204" pitchFamily="34" charset="0"/>
              <a:cs typeface="Arial" panose="020B0604020202020204" pitchFamily="34" charset="0"/>
            </a:endParaRPr>
          </a:p>
        </p:txBody>
      </p:sp>
      <p:sp>
        <p:nvSpPr>
          <p:cNvPr id="117764" name="Slide Number Placeholder 3">
            <a:extLst>
              <a:ext uri="{FF2B5EF4-FFF2-40B4-BE49-F238E27FC236}">
                <a16:creationId xmlns:a16="http://schemas.microsoft.com/office/drawing/2014/main" id="{2DB813E7-F53D-4143-90B8-B390D02C56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096008-7CB1-4E85-AEC7-1E66C2E6DA28}" type="slidenum">
              <a:rPr lang="en-ZA" altLang="en-US" smtClean="0"/>
              <a:pPr>
                <a:spcBef>
                  <a:spcPct val="0"/>
                </a:spcBef>
              </a:pPr>
              <a:t>35</a:t>
            </a:fld>
            <a:endParaRPr lang="en-ZA" altLang="en-US"/>
          </a:p>
        </p:txBody>
      </p:sp>
    </p:spTree>
    <p:extLst>
      <p:ext uri="{BB962C8B-B14F-4D97-AF65-F5344CB8AC3E}">
        <p14:creationId xmlns:p14="http://schemas.microsoft.com/office/powerpoint/2010/main" val="3668934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ADB0568D-1B51-4C87-8A92-1DC6BE619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1A4594AA-9D5A-4F26-AC38-C5D73FE61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altLang="en-US" dirty="0">
              <a:latin typeface="Arial" panose="020B0604020202020204" pitchFamily="34" charset="0"/>
              <a:cs typeface="Arial" panose="020B0604020202020204" pitchFamily="34" charset="0"/>
            </a:endParaRPr>
          </a:p>
        </p:txBody>
      </p:sp>
      <p:sp>
        <p:nvSpPr>
          <p:cNvPr id="117764" name="Slide Number Placeholder 3">
            <a:extLst>
              <a:ext uri="{FF2B5EF4-FFF2-40B4-BE49-F238E27FC236}">
                <a16:creationId xmlns:a16="http://schemas.microsoft.com/office/drawing/2014/main" id="{2DB813E7-F53D-4143-90B8-B390D02C56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096008-7CB1-4E85-AEC7-1E66C2E6DA28}" type="slidenum">
              <a:rPr lang="en-ZA" altLang="en-US" smtClean="0"/>
              <a:pPr>
                <a:spcBef>
                  <a:spcPct val="0"/>
                </a:spcBef>
              </a:pPr>
              <a:t>36</a:t>
            </a:fld>
            <a:endParaRPr lang="en-ZA" altLang="en-US"/>
          </a:p>
        </p:txBody>
      </p:sp>
    </p:spTree>
    <p:extLst>
      <p:ext uri="{BB962C8B-B14F-4D97-AF65-F5344CB8AC3E}">
        <p14:creationId xmlns:p14="http://schemas.microsoft.com/office/powerpoint/2010/main" val="3334513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ADB0568D-1B51-4C87-8A92-1DC6BE619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1A4594AA-9D5A-4F26-AC38-C5D73FE61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altLang="en-US" dirty="0">
              <a:latin typeface="Arial" panose="020B0604020202020204" pitchFamily="34" charset="0"/>
              <a:cs typeface="Arial" panose="020B0604020202020204" pitchFamily="34" charset="0"/>
            </a:endParaRPr>
          </a:p>
        </p:txBody>
      </p:sp>
      <p:sp>
        <p:nvSpPr>
          <p:cNvPr id="117764" name="Slide Number Placeholder 3">
            <a:extLst>
              <a:ext uri="{FF2B5EF4-FFF2-40B4-BE49-F238E27FC236}">
                <a16:creationId xmlns:a16="http://schemas.microsoft.com/office/drawing/2014/main" id="{2DB813E7-F53D-4143-90B8-B390D02C56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096008-7CB1-4E85-AEC7-1E66C2E6DA28}" type="slidenum">
              <a:rPr lang="en-ZA" altLang="en-US" smtClean="0"/>
              <a:pPr>
                <a:spcBef>
                  <a:spcPct val="0"/>
                </a:spcBef>
              </a:pPr>
              <a:t>37</a:t>
            </a:fld>
            <a:endParaRPr lang="en-ZA" altLang="en-US"/>
          </a:p>
        </p:txBody>
      </p:sp>
    </p:spTree>
    <p:extLst>
      <p:ext uri="{BB962C8B-B14F-4D97-AF65-F5344CB8AC3E}">
        <p14:creationId xmlns:p14="http://schemas.microsoft.com/office/powerpoint/2010/main" val="1904594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Mortality data is used to indicate community health concerns and priorities. In these</a:t>
            </a:r>
          </a:p>
          <a:p>
            <a:r>
              <a:rPr lang="en-US" dirty="0"/>
              <a:t>graphs you can see deaths by disease category for males and females in South Africa</a:t>
            </a:r>
          </a:p>
          <a:p>
            <a:r>
              <a:rPr lang="en-US" dirty="0"/>
              <a:t>in 2012. HIV and TB account for 33% of deaths in both males and females.</a:t>
            </a:r>
          </a:p>
          <a:p>
            <a:r>
              <a:rPr lang="en-US" dirty="0"/>
              <a:t>Injuries account for 14.4% of deaths amongst males versus only 4.4% in females.</a:t>
            </a:r>
          </a:p>
          <a:p>
            <a:r>
              <a:rPr lang="en-US" dirty="0"/>
              <a:t>Cardiovascular deaths account for 22% amongst women and 15.2% amongst men.</a:t>
            </a:r>
          </a:p>
          <a:p>
            <a:endParaRPr lang="en-US" dirty="0"/>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3</a:t>
            </a:fld>
            <a:endParaRPr lang="en-ZA" altLang="en-US"/>
          </a:p>
        </p:txBody>
      </p:sp>
    </p:spTree>
    <p:extLst>
      <p:ext uri="{BB962C8B-B14F-4D97-AF65-F5344CB8AC3E}">
        <p14:creationId xmlns:p14="http://schemas.microsoft.com/office/powerpoint/2010/main" val="4132799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The following flow diagram </a:t>
            </a:r>
            <a:r>
              <a:rPr lang="en-US" sz="1200" dirty="0" err="1">
                <a:solidFill>
                  <a:srgbClr val="0070C0"/>
                </a:solidFill>
              </a:rPr>
              <a:t>summarises</a:t>
            </a:r>
            <a:r>
              <a:rPr lang="en-US" sz="1200" dirty="0">
                <a:solidFill>
                  <a:srgbClr val="0070C0"/>
                </a:solidFill>
              </a:rPr>
              <a:t> the approach to identifying and certifying the cause of death.  Firstly, ask yourself, “What initiated the chain of events that led to death?”  This will give you the underlying cause of death.  Then ask yourself if the underlying cause of death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 Natural, due to disease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 or Unnatural?  In other words, are there physical or chemical influences on the body, sudden unexpected death, procedure-related death or omission or commission?  If the cause of death is “Natural”, then think about the causal sequence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 that is the intermediate and immediate cause of death, as well as the contributing causes.  This will help you to determine the underlying cause of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Check that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•Do not mention mechanisms of dying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•Avoid ill-defined terms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•Avoid abbreviations,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•that you have been as specific as possible, particularly for the site of cancer or infection.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If the death is as a result of Unnatural causes you should NOT complete a Death Notification Form, but refer the case to forensic pathology with a detailed referral letter explaining the, nature of the injury, circumstances of the death, manner of death and place of occurrence. They will then conduct a postmortem investigation which will determine whether the death was a homicide, suicide, accidental, natural or undetermined.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Deaths, due to falls and other injury-related conditions in the elderly, are not natural deaths and should be referred to Forensic Pathology Services. In the case of deaths, due to an injury which resulted from a medical condition, the injury supersedes the underlying medical condition that caused the injury.  This is for classification purposes.</a:t>
            </a:r>
          </a:p>
        </p:txBody>
      </p:sp>
      <p:sp>
        <p:nvSpPr>
          <p:cNvPr id="4" name="Slide Number Placeholder 3"/>
          <p:cNvSpPr>
            <a:spLocks noGrp="1"/>
          </p:cNvSpPr>
          <p:nvPr>
            <p:ph type="sldNum" sz="quarter" idx="5"/>
          </p:nvPr>
        </p:nvSpPr>
        <p:spPr/>
        <p:txBody>
          <a:bodyPr/>
          <a:lstStyle/>
          <a:p>
            <a:fld id="{51086C17-ECC2-4047-A840-C3D73DD3F09F}" type="slidenum">
              <a:rPr lang="en-US" smtClean="0"/>
              <a:t>38</a:t>
            </a:fld>
            <a:endParaRPr lang="en-US"/>
          </a:p>
        </p:txBody>
      </p:sp>
    </p:spTree>
    <p:extLst>
      <p:ext uri="{BB962C8B-B14F-4D97-AF65-F5344CB8AC3E}">
        <p14:creationId xmlns:p14="http://schemas.microsoft.com/office/powerpoint/2010/main" val="3795167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an attempt to address the lack of training of medical </a:t>
            </a:r>
            <a:r>
              <a:rPr lang="en-US" dirty="0" err="1"/>
              <a:t>drs</a:t>
            </a:r>
            <a:r>
              <a:rPr lang="en-US" dirty="0"/>
              <a:t> on proper death certification, we have launched a new free online course for doctors and medical students. Assessments are linked to Continuing Education Units including Ethics units. It can be found at the website showing on the slide.</a:t>
            </a:r>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39</a:t>
            </a:fld>
            <a:endParaRPr lang="en-ZA" altLang="en-US"/>
          </a:p>
        </p:txBody>
      </p:sp>
    </p:spTree>
    <p:extLst>
      <p:ext uri="{BB962C8B-B14F-4D97-AF65-F5344CB8AC3E}">
        <p14:creationId xmlns:p14="http://schemas.microsoft.com/office/powerpoint/2010/main" val="78038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Mortality data can show inequities between geographical areas – Khayelitsha has all cause mortality rates almost double those for Norther and Southern</a:t>
            </a:r>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4</a:t>
            </a:fld>
            <a:endParaRPr lang="en-ZA" altLang="en-US"/>
          </a:p>
        </p:txBody>
      </p:sp>
    </p:spTree>
    <p:extLst>
      <p:ext uri="{BB962C8B-B14F-4D97-AF65-F5344CB8AC3E}">
        <p14:creationId xmlns:p14="http://schemas.microsoft.com/office/powerpoint/2010/main" val="2438990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Now that we’ve discussed the importance and legal status of cause of death reporting, let’s have a look at the official mortality statistics system and the role of the medical doctor for improving quality of death certification in the country.</a:t>
            </a:r>
          </a:p>
          <a:p>
            <a:r>
              <a:rPr lang="en-US" sz="1000" dirty="0"/>
              <a:t>When someone dies, there are a few people that could play an important role to assist the doctor – who is completing the Death Notification Form  - to obtain the necessary information to report on the cause of death. </a:t>
            </a:r>
          </a:p>
          <a:p>
            <a:r>
              <a:rPr lang="en-US" sz="1000" dirty="0"/>
              <a:t>This include other members of the healthcare team, such as the nurse caring for the person, the community health worker who regularly visited the person at home, the paramedics who provided emergency care prior to admission to hospital, or the doctor who usually looked after the person. Clinic or hospital medical records may also provide information on the deceased’s medical history.  Then there is the family, who may be able to provide valuable information.</a:t>
            </a:r>
          </a:p>
          <a:p>
            <a:r>
              <a:rPr lang="en-US" sz="1000" dirty="0"/>
              <a:t>In South Africa, medical doctors in public or private health facilities, and forensic pathologists at forensic mortuaries, certify deaths on the DHA-1663 Death Notification Form. </a:t>
            </a:r>
          </a:p>
          <a:p>
            <a:r>
              <a:rPr lang="en-US" sz="1000" dirty="0"/>
              <a:t>Headman in traditional areas can also complete a form to certify death: the DHA-1680 Form.</a:t>
            </a:r>
          </a:p>
          <a:p>
            <a:r>
              <a:rPr lang="en-US" sz="1000" dirty="0"/>
              <a:t>These forms are taken by the funeral undertaker or a relative of the deceased to a local or regional Home Affairs office, where the death is registered prior to burial. </a:t>
            </a:r>
          </a:p>
          <a:p>
            <a:r>
              <a:rPr lang="en-US" sz="1000" dirty="0"/>
              <a:t>The Home Affairs office will update the population register and issue a burial order and an abridged death certificate to the funeral undertaker or relative. </a:t>
            </a:r>
          </a:p>
          <a:p>
            <a:r>
              <a:rPr lang="en-US" sz="1000" dirty="0"/>
              <a:t>From here the DHA-1663 form  is sent to the National Department of Home Affairs in Pretoria, where they are checked and a Full death certificate issued.</a:t>
            </a:r>
          </a:p>
          <a:p>
            <a:r>
              <a:rPr lang="en-US" sz="1000" dirty="0"/>
              <a:t>The DHA-1663 form is finally sent to Stats SA for ICD-10 coding of cause of death, analysis, reporting and archiving. </a:t>
            </a:r>
          </a:p>
          <a:p>
            <a:r>
              <a:rPr lang="en-US" sz="1000" dirty="0"/>
              <a:t>An annual Mortality and Cause of death report is issued by Stats SA and can be downloaded from the Stats SA website. </a:t>
            </a:r>
          </a:p>
          <a:p>
            <a:endParaRPr lang="en-US" dirty="0"/>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5</a:t>
            </a:fld>
            <a:endParaRPr lang="en-ZA" altLang="en-US"/>
          </a:p>
        </p:txBody>
      </p:sp>
    </p:spTree>
    <p:extLst>
      <p:ext uri="{BB962C8B-B14F-4D97-AF65-F5344CB8AC3E}">
        <p14:creationId xmlns:p14="http://schemas.microsoft.com/office/powerpoint/2010/main" val="3240873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A1612C6-D845-4963-9105-30C37D7E1C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0DEB9A77-424E-433B-BFCD-9E0F61F1BB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ZA" altLang="en-US">
              <a:latin typeface="Arial" panose="020B0604020202020204" pitchFamily="34" charset="0"/>
            </a:endParaRPr>
          </a:p>
        </p:txBody>
      </p:sp>
      <p:sp>
        <p:nvSpPr>
          <p:cNvPr id="4" name="Footer Placeholder 3">
            <a:extLst>
              <a:ext uri="{FF2B5EF4-FFF2-40B4-BE49-F238E27FC236}">
                <a16:creationId xmlns:a16="http://schemas.microsoft.com/office/drawing/2014/main" id="{688C3B53-5C91-44A8-879A-ED0CEF2FECE3}"/>
              </a:ext>
            </a:extLst>
          </p:cNvPr>
          <p:cNvSpPr>
            <a:spLocks noGrp="1"/>
          </p:cNvSpPr>
          <p:nvPr>
            <p:ph type="ftr" sz="quarter" idx="4"/>
          </p:nvPr>
        </p:nvSpPr>
        <p:spPr/>
        <p:txBody>
          <a:bodyPr/>
          <a:lstStyle/>
          <a:p>
            <a:pPr>
              <a:defRPr/>
            </a:pPr>
            <a:r>
              <a:rPr lang="en-ZA"/>
              <a:t>Draft proposal - Flagship projects - Presenetation to SACOHSD- 5 March 2013</a:t>
            </a:r>
            <a:endParaRPr lang="en-US"/>
          </a:p>
        </p:txBody>
      </p:sp>
      <p:sp>
        <p:nvSpPr>
          <p:cNvPr id="38917" name="Slide Number Placeholder 4">
            <a:extLst>
              <a:ext uri="{FF2B5EF4-FFF2-40B4-BE49-F238E27FC236}">
                <a16:creationId xmlns:a16="http://schemas.microsoft.com/office/drawing/2014/main" id="{258431D4-029F-4C86-ACEC-F6A6C84B14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D44FE42-537B-48A0-A797-2EF5BF4F9BA4}" type="slidenum">
              <a:rPr lang="en-US" altLang="en-US" smtClean="0">
                <a:latin typeface="Arial" panose="020B0604020202020204" pitchFamily="34" charset="0"/>
                <a:ea typeface="MS PGothic" panose="020B0600070205080204" pitchFamily="34" charset="-128"/>
              </a:rPr>
              <a:pPr/>
              <a:t>6</a:t>
            </a:fld>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blue line shows the number of deaths reported annually between 1997 until</a:t>
            </a:r>
          </a:p>
          <a:p>
            <a:r>
              <a:rPr lang="en-US" dirty="0"/>
              <a:t>2016. </a:t>
            </a:r>
          </a:p>
          <a:p>
            <a:r>
              <a:rPr lang="en-US" dirty="0"/>
              <a:t>The red line shows the number of HIV-related deaths reported on the death</a:t>
            </a:r>
          </a:p>
          <a:p>
            <a:r>
              <a:rPr lang="en-US" dirty="0"/>
              <a:t>notification form over the same period…</a:t>
            </a:r>
          </a:p>
          <a:p>
            <a:r>
              <a:rPr lang="en-US" dirty="0"/>
              <a:t>whereas the green line show our estimated number of HIV-related deaths.</a:t>
            </a:r>
          </a:p>
          <a:p>
            <a:r>
              <a:rPr lang="en-US" dirty="0"/>
              <a:t>The gap between red and green line reflects deaths that should have been reported</a:t>
            </a:r>
          </a:p>
          <a:p>
            <a:r>
              <a:rPr lang="en-US" dirty="0"/>
              <a:t>as HIV-related.</a:t>
            </a:r>
          </a:p>
          <a:p>
            <a:r>
              <a:rPr lang="en-US" dirty="0"/>
              <a:t>The consequence of inaccurate statistics on HIV-related deaths was that the</a:t>
            </a:r>
          </a:p>
          <a:p>
            <a:r>
              <a:rPr lang="en-US" dirty="0"/>
              <a:t>government had reason to delay rolling out anti-retroviral treatment resulting an</a:t>
            </a:r>
          </a:p>
          <a:p>
            <a:r>
              <a:rPr lang="en-US" dirty="0"/>
              <a:t>estimated 1 million deaths that could have been averted.</a:t>
            </a:r>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7</a:t>
            </a:fld>
            <a:endParaRPr lang="en-ZA" altLang="en-US"/>
          </a:p>
        </p:txBody>
      </p:sp>
    </p:spTree>
    <p:extLst>
      <p:ext uri="{BB962C8B-B14F-4D97-AF65-F5344CB8AC3E}">
        <p14:creationId xmlns:p14="http://schemas.microsoft.com/office/powerpoint/2010/main" val="236366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0D55170F-F830-4AE0-BD6F-4DF55DC414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860EC432-D0EB-4C7D-BFA0-53E373FBA4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a:latin typeface="Arial" panose="020B0604020202020204" pitchFamily="34" charset="0"/>
              </a:rPr>
              <a:t>This slide shows the leading causes of death from Stats SA raw data and from the SANBD study for 2012. The data source for the study is the COD data released by Stats SA. This is based on what doctors record on death notification forms and cannot be taken at face value. </a:t>
            </a:r>
          </a:p>
          <a:p>
            <a:pPr eaLnBrk="1" hangingPunct="1">
              <a:spcBef>
                <a:spcPct val="0"/>
              </a:spcBef>
            </a:pPr>
            <a:endParaRPr lang="en-US" altLang="en-US" sz="1000" dirty="0">
              <a:latin typeface="Arial" panose="020B0604020202020204" pitchFamily="34" charset="0"/>
            </a:endParaRPr>
          </a:p>
          <a:p>
            <a:pPr eaLnBrk="1" hangingPunct="1">
              <a:spcBef>
                <a:spcPct val="0"/>
              </a:spcBef>
            </a:pPr>
            <a:r>
              <a:rPr lang="en-US" altLang="en-US" sz="1000" dirty="0">
                <a:latin typeface="Arial" panose="020B0604020202020204" pitchFamily="34" charset="0"/>
              </a:rPr>
              <a:t>As you can see, the leading cause in 2012 in the raw data was the ill defined and unknown category. This refers to deaths without a specified underlying disease specified but rather signs and symptoms such as headache or respiratory arrest. </a:t>
            </a:r>
          </a:p>
          <a:p>
            <a:pPr eaLnBrk="1" hangingPunct="1">
              <a:spcBef>
                <a:spcPct val="0"/>
              </a:spcBef>
            </a:pPr>
            <a:endParaRPr lang="en-US" altLang="en-US" sz="1000" dirty="0">
              <a:latin typeface="Arial" panose="020B0604020202020204" pitchFamily="34" charset="0"/>
            </a:endParaRPr>
          </a:p>
          <a:p>
            <a:pPr eaLnBrk="1" hangingPunct="1">
              <a:spcBef>
                <a:spcPct val="0"/>
              </a:spcBef>
            </a:pPr>
            <a:r>
              <a:rPr lang="en-US" altLang="en-US" sz="1000" dirty="0">
                <a:latin typeface="Arial" panose="020B0604020202020204" pitchFamily="34" charset="0"/>
              </a:rPr>
              <a:t>Our previous work has shown that there is misclassification of causes in particular for HIV/AIDS. You will see only 3.9% of the 2012 deaths were recorded with HIV/AIDS as the underlying cause of death in the raw data whilst we calculated that it was nearer to 30%. </a:t>
            </a:r>
          </a:p>
        </p:txBody>
      </p:sp>
      <p:sp>
        <p:nvSpPr>
          <p:cNvPr id="44036" name="Slide Number Placeholder 3">
            <a:extLst>
              <a:ext uri="{FF2B5EF4-FFF2-40B4-BE49-F238E27FC236}">
                <a16:creationId xmlns:a16="http://schemas.microsoft.com/office/drawing/2014/main" id="{5FC78069-348D-4B7D-81B5-891909D45B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63F5F17-FB09-459C-B78A-4F4909E789E5}" type="slidenum">
              <a:rPr lang="en-ZA" altLang="en-US" smtClean="0">
                <a:latin typeface="Arial" panose="020B0604020202020204" pitchFamily="34" charset="0"/>
                <a:ea typeface="MS PGothic" panose="020B0600070205080204" pitchFamily="34" charset="-128"/>
              </a:rPr>
              <a:pPr/>
              <a:t>8</a:t>
            </a:fld>
            <a:endParaRPr lang="en-ZA"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57FE10E-FD10-4C83-990A-08AD79663739}" type="slidenum">
              <a:rPr lang="en-ZA" altLang="en-US" smtClean="0"/>
              <a:pPr>
                <a:defRPr/>
              </a:pPr>
              <a:t>9</a:t>
            </a:fld>
            <a:endParaRPr lang="en-ZA" altLang="en-US"/>
          </a:p>
        </p:txBody>
      </p:sp>
    </p:spTree>
    <p:extLst>
      <p:ext uri="{BB962C8B-B14F-4D97-AF65-F5344CB8AC3E}">
        <p14:creationId xmlns:p14="http://schemas.microsoft.com/office/powerpoint/2010/main" val="1595943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SAMRC">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577221F-81EE-4A12-9956-8B22334262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9588" y="573088"/>
            <a:ext cx="86423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C43D2E63-085B-4638-A3E0-0E609FB8986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59063" y="2740025"/>
            <a:ext cx="382587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0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blue co-brand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F60F88-7BD0-48DF-A116-23C444DA823D}"/>
              </a:ext>
            </a:extLst>
          </p:cNvPr>
          <p:cNvSpPr/>
          <p:nvPr userDrawn="1"/>
        </p:nvSpPr>
        <p:spPr>
          <a:xfrm>
            <a:off x="0" y="0"/>
            <a:ext cx="9144000" cy="57896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5" name="Picture 5">
            <a:extLst>
              <a:ext uri="{FF2B5EF4-FFF2-40B4-BE49-F238E27FC236}">
                <a16:creationId xmlns:a16="http://schemas.microsoft.com/office/drawing/2014/main" id="{29B3E288-C547-4EB2-9892-C96D99EEE9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5938" y="565150"/>
            <a:ext cx="86280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128A0DC9-BC1F-4149-983D-1D2136600BF4}"/>
              </a:ext>
            </a:extLst>
          </p:cNvPr>
          <p:cNvSpPr/>
          <p:nvPr userDrawn="1"/>
        </p:nvSpPr>
        <p:spPr>
          <a:xfrm>
            <a:off x="8315325" y="5988050"/>
            <a:ext cx="566738" cy="6604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200" eaLnBrk="1" fontAlgn="auto" hangingPunct="1">
              <a:spcBef>
                <a:spcPts val="0"/>
              </a:spcBef>
              <a:spcAft>
                <a:spcPts val="0"/>
              </a:spcAft>
              <a:defRPr/>
            </a:pPr>
            <a:r>
              <a:rPr lang="en-US" sz="700" dirty="0">
                <a:solidFill>
                  <a:prstClr val="white"/>
                </a:solidFill>
              </a:rPr>
              <a:t>Partner</a:t>
            </a:r>
          </a:p>
          <a:p>
            <a:pPr algn="ctr" defTabSz="457200" eaLnBrk="1" fontAlgn="auto" hangingPunct="1">
              <a:spcBef>
                <a:spcPts val="0"/>
              </a:spcBef>
              <a:spcAft>
                <a:spcPts val="0"/>
              </a:spcAft>
              <a:defRPr/>
            </a:pPr>
            <a:r>
              <a:rPr lang="en-US" sz="700" dirty="0">
                <a:solidFill>
                  <a:prstClr val="white"/>
                </a:solidFill>
              </a:rPr>
              <a:t>logo</a:t>
            </a:r>
          </a:p>
        </p:txBody>
      </p:sp>
      <p:pic>
        <p:nvPicPr>
          <p:cNvPr id="7" name="Picture 7">
            <a:extLst>
              <a:ext uri="{FF2B5EF4-FFF2-40B4-BE49-F238E27FC236}">
                <a16:creationId xmlns:a16="http://schemas.microsoft.com/office/drawing/2014/main" id="{76FC1B1B-13FC-4C16-8B60-00BDD3C7B6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99263" y="5988050"/>
            <a:ext cx="13176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2971" y="2758226"/>
            <a:ext cx="8668856" cy="732337"/>
          </a:xfrm>
        </p:spPr>
        <p:txBody>
          <a:bodyPr anchor="t"/>
          <a:lstStyle>
            <a:lvl1pPr marL="0" marR="0" indent="0" algn="ctr" defTabSz="457200" rtl="0" eaLnBrk="1" fontAlgn="auto" latinLnBrk="0" hangingPunct="1">
              <a:lnSpc>
                <a:spcPct val="100000"/>
              </a:lnSpc>
              <a:spcBef>
                <a:spcPct val="0"/>
              </a:spcBef>
              <a:spcAft>
                <a:spcPts val="0"/>
              </a:spcAft>
              <a:buClrTx/>
              <a:buSzTx/>
              <a:buFontTx/>
              <a:buNone/>
              <a:tabLst/>
              <a:defRPr sz="4000" b="1" cap="all">
                <a:solidFill>
                  <a:schemeClr val="bg1"/>
                </a:solidFill>
                <a:latin typeface="Arial Black"/>
                <a:cs typeface="Arial Black"/>
              </a:defRPr>
            </a:lvl1pPr>
          </a:lstStyle>
          <a:p>
            <a:pPr lvl="0"/>
            <a:r>
              <a:rPr lang="en-US"/>
              <a:t>Click to edit Master title style</a:t>
            </a:r>
            <a:endParaRPr lang="en-US" dirty="0"/>
          </a:p>
        </p:txBody>
      </p:sp>
      <p:sp>
        <p:nvSpPr>
          <p:cNvPr id="15" name="Subtitle 2"/>
          <p:cNvSpPr>
            <a:spLocks noGrp="1"/>
          </p:cNvSpPr>
          <p:nvPr>
            <p:ph type="subTitle" idx="1"/>
          </p:nvPr>
        </p:nvSpPr>
        <p:spPr>
          <a:xfrm>
            <a:off x="212971" y="3575160"/>
            <a:ext cx="8668856" cy="1752600"/>
          </a:xfrm>
        </p:spPr>
        <p:txBody>
          <a:bodyPr/>
          <a:lstStyle>
            <a:lvl1pPr marL="0" indent="0" algn="ctr">
              <a:buNone/>
              <a:defRPr>
                <a:solidFill>
                  <a:srgbClr val="FFFFFF"/>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69428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blue co-brand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820B85-89BB-4856-B3E6-50BE13C2F9F9}"/>
              </a:ext>
            </a:extLst>
          </p:cNvPr>
          <p:cNvSpPr/>
          <p:nvPr userDrawn="1"/>
        </p:nvSpPr>
        <p:spPr>
          <a:xfrm>
            <a:off x="0" y="0"/>
            <a:ext cx="9144000" cy="57896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5" name="Picture 5">
            <a:extLst>
              <a:ext uri="{FF2B5EF4-FFF2-40B4-BE49-F238E27FC236}">
                <a16:creationId xmlns:a16="http://schemas.microsoft.com/office/drawing/2014/main" id="{65B251BF-26F9-4FFD-95DA-9A95374EE7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5938" y="327025"/>
            <a:ext cx="86280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91DE83C9-0AE1-4969-A65D-83EE6E304BE8}"/>
              </a:ext>
            </a:extLst>
          </p:cNvPr>
          <p:cNvSpPr/>
          <p:nvPr userDrawn="1"/>
        </p:nvSpPr>
        <p:spPr>
          <a:xfrm>
            <a:off x="8315325" y="5988050"/>
            <a:ext cx="566738" cy="6604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200" eaLnBrk="1" fontAlgn="auto" hangingPunct="1">
              <a:spcBef>
                <a:spcPts val="0"/>
              </a:spcBef>
              <a:spcAft>
                <a:spcPts val="0"/>
              </a:spcAft>
              <a:defRPr/>
            </a:pPr>
            <a:r>
              <a:rPr lang="en-US" sz="700" dirty="0">
                <a:solidFill>
                  <a:prstClr val="white"/>
                </a:solidFill>
              </a:rPr>
              <a:t>Partner</a:t>
            </a:r>
          </a:p>
          <a:p>
            <a:pPr algn="ctr" defTabSz="457200" eaLnBrk="1" fontAlgn="auto" hangingPunct="1">
              <a:spcBef>
                <a:spcPts val="0"/>
              </a:spcBef>
              <a:spcAft>
                <a:spcPts val="0"/>
              </a:spcAft>
              <a:defRPr/>
            </a:pPr>
            <a:r>
              <a:rPr lang="en-US" sz="700" dirty="0">
                <a:solidFill>
                  <a:prstClr val="white"/>
                </a:solidFill>
              </a:rPr>
              <a:t>logo</a:t>
            </a:r>
          </a:p>
        </p:txBody>
      </p:sp>
      <p:pic>
        <p:nvPicPr>
          <p:cNvPr id="7" name="Picture 7">
            <a:extLst>
              <a:ext uri="{FF2B5EF4-FFF2-40B4-BE49-F238E27FC236}">
                <a16:creationId xmlns:a16="http://schemas.microsoft.com/office/drawing/2014/main" id="{2BBA79BB-67BB-45F4-BA08-A3447C7BDEC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99263" y="5988050"/>
            <a:ext cx="13176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457200" y="846720"/>
            <a:ext cx="8229600" cy="518400"/>
          </a:xfrm>
        </p:spPr>
        <p:txBody>
          <a:bodyPr lIns="0">
            <a:normAutofit/>
          </a:bodyPr>
          <a:lstStyle>
            <a:lvl1pPr algn="l">
              <a:defRPr sz="3200" b="1" i="0" cap="all">
                <a:solidFill>
                  <a:srgbClr val="FFFFFF"/>
                </a:solidFill>
              </a:defRPr>
            </a:lvl1pPr>
          </a:lstStyle>
          <a:p>
            <a:r>
              <a:rPr lang="en-US" dirty="0"/>
              <a:t>Click to edit Master title style</a:t>
            </a:r>
          </a:p>
        </p:txBody>
      </p:sp>
      <p:sp>
        <p:nvSpPr>
          <p:cNvPr id="13" name="Content Placeholder 2"/>
          <p:cNvSpPr>
            <a:spLocks noGrp="1"/>
          </p:cNvSpPr>
          <p:nvPr>
            <p:ph idx="1"/>
          </p:nvPr>
        </p:nvSpPr>
        <p:spPr>
          <a:xfrm>
            <a:off x="457200" y="1581121"/>
            <a:ext cx="8229600" cy="3974400"/>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3479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nten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AC57C308-87D1-47B9-9F67-5D999F57AF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64438" y="6059488"/>
            <a:ext cx="131762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7857AF2-E1B5-4479-A8C8-C9E2EEA92846}"/>
              </a:ext>
            </a:extLst>
          </p:cNvPr>
          <p:cNvSpPr/>
          <p:nvPr/>
        </p:nvSpPr>
        <p:spPr>
          <a:xfrm>
            <a:off x="0" y="0"/>
            <a:ext cx="9144000" cy="5789613"/>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7">
            <a:extLst>
              <a:ext uri="{FF2B5EF4-FFF2-40B4-BE49-F238E27FC236}">
                <a16:creationId xmlns:a16="http://schemas.microsoft.com/office/drawing/2014/main" id="{123469BF-A234-41D0-9D53-6D08C6E7D5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7025"/>
            <a:ext cx="8686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5DBBF5C5-7E7D-4B33-9AD8-1FEB77D522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64438" y="6059488"/>
            <a:ext cx="131762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1E7259E-4586-4B2B-A14A-45633D62BD51}"/>
              </a:ext>
            </a:extLst>
          </p:cNvPr>
          <p:cNvSpPr/>
          <p:nvPr userDrawn="1"/>
        </p:nvSpPr>
        <p:spPr>
          <a:xfrm>
            <a:off x="0" y="0"/>
            <a:ext cx="9144000" cy="5789613"/>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80985" eaLnBrk="1" fontAlgn="auto" hangingPunct="1">
              <a:spcBef>
                <a:spcPts val="0"/>
              </a:spcBef>
              <a:spcAft>
                <a:spcPts val="0"/>
              </a:spcAft>
              <a:defRPr/>
            </a:pPr>
            <a:endParaRPr lang="en-US">
              <a:solidFill>
                <a:prstClr val="white"/>
              </a:solidFill>
            </a:endParaRPr>
          </a:p>
        </p:txBody>
      </p:sp>
      <p:pic>
        <p:nvPicPr>
          <p:cNvPr id="9" name="Picture 6">
            <a:extLst>
              <a:ext uri="{FF2B5EF4-FFF2-40B4-BE49-F238E27FC236}">
                <a16:creationId xmlns:a16="http://schemas.microsoft.com/office/drawing/2014/main" id="{2F9FC1D5-797A-4258-BB93-894486686AD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327025"/>
            <a:ext cx="8686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5BA38541-3F83-4FFC-A3A2-37E19CE462F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27738" y="6005513"/>
            <a:ext cx="12541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457200" y="846720"/>
            <a:ext cx="8229600" cy="518400"/>
          </a:xfrm>
        </p:spPr>
        <p:txBody>
          <a:bodyPr lIns="0">
            <a:normAutofit/>
          </a:bodyPr>
          <a:lstStyle>
            <a:lvl1pPr algn="l">
              <a:defRPr sz="2667" b="1" i="0" cap="all">
                <a:solidFill>
                  <a:srgbClr val="0D6AA3"/>
                </a:solidFill>
              </a:defRPr>
            </a:lvl1pPr>
          </a:lstStyle>
          <a:p>
            <a:r>
              <a:rPr lang="en-US"/>
              <a:t>Click to edit Master title style</a:t>
            </a:r>
            <a:endParaRPr lang="en-US" dirty="0"/>
          </a:p>
        </p:txBody>
      </p:sp>
      <p:sp>
        <p:nvSpPr>
          <p:cNvPr id="13" name="Content Placeholder 2"/>
          <p:cNvSpPr>
            <a:spLocks noGrp="1"/>
          </p:cNvSpPr>
          <p:nvPr>
            <p:ph idx="1"/>
          </p:nvPr>
        </p:nvSpPr>
        <p:spPr>
          <a:xfrm>
            <a:off x="457200" y="1581121"/>
            <a:ext cx="8229600" cy="3974400"/>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2492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649DA-4E6C-45DA-81C5-A2D387E3A2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3C91BE-5B96-497B-977F-58126D5AB5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D266A1-5242-4E97-B0B0-B9C897A733AF}"/>
              </a:ext>
            </a:extLst>
          </p:cNvPr>
          <p:cNvSpPr>
            <a:spLocks noGrp="1"/>
          </p:cNvSpPr>
          <p:nvPr>
            <p:ph type="dt" sz="half" idx="10"/>
          </p:nvPr>
        </p:nvSpPr>
        <p:spPr/>
        <p:txBody>
          <a:bodyPr/>
          <a:lstStyle/>
          <a:p>
            <a:fld id="{54E649F3-AD94-43F4-88C8-177B33C87BAA}" type="datetimeFigureOut">
              <a:rPr lang="en-GB" smtClean="0"/>
              <a:t>04/06/2021</a:t>
            </a:fld>
            <a:endParaRPr lang="en-GB"/>
          </a:p>
        </p:txBody>
      </p:sp>
      <p:sp>
        <p:nvSpPr>
          <p:cNvPr id="5" name="Footer Placeholder 4">
            <a:extLst>
              <a:ext uri="{FF2B5EF4-FFF2-40B4-BE49-F238E27FC236}">
                <a16:creationId xmlns:a16="http://schemas.microsoft.com/office/drawing/2014/main" id="{715CC19F-B9EE-4063-84B0-43ED55115F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37B8FB-E20E-4768-A4E5-5DD4FAB0ADD4}"/>
              </a:ext>
            </a:extLst>
          </p:cNvPr>
          <p:cNvSpPr>
            <a:spLocks noGrp="1"/>
          </p:cNvSpPr>
          <p:nvPr>
            <p:ph type="sldNum" sz="quarter" idx="12"/>
          </p:nvPr>
        </p:nvSpPr>
        <p:spPr/>
        <p:txBody>
          <a:bodyPr/>
          <a:lstStyle/>
          <a:p>
            <a:fld id="{84FFF1DD-35AF-4874-944C-327C27106691}" type="slidenum">
              <a:rPr lang="en-GB" smtClean="0"/>
              <a:t>‹#›</a:t>
            </a:fld>
            <a:endParaRPr lang="en-GB"/>
          </a:p>
        </p:txBody>
      </p:sp>
    </p:spTree>
    <p:extLst>
      <p:ext uri="{BB962C8B-B14F-4D97-AF65-F5344CB8AC3E}">
        <p14:creationId xmlns:p14="http://schemas.microsoft.com/office/powerpoint/2010/main" val="3135474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C23E-AD38-4D2C-B431-70A91D5410B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1EF88E-4E2A-4885-9A65-2B44185AEA9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A61976-323A-4D94-AE00-2A468644AE2B}"/>
              </a:ext>
            </a:extLst>
          </p:cNvPr>
          <p:cNvSpPr>
            <a:spLocks noGrp="1"/>
          </p:cNvSpPr>
          <p:nvPr>
            <p:ph type="dt" sz="half" idx="10"/>
          </p:nvPr>
        </p:nvSpPr>
        <p:spPr/>
        <p:txBody>
          <a:bodyPr/>
          <a:lstStyle/>
          <a:p>
            <a:fld id="{ECF57D15-E0A9-49D9-8E7A-6D1F49623BA2}" type="datetimeFigureOut">
              <a:rPr lang="en-US" smtClean="0"/>
              <a:t>6/4/2021</a:t>
            </a:fld>
            <a:endParaRPr lang="en-US"/>
          </a:p>
        </p:txBody>
      </p:sp>
      <p:sp>
        <p:nvSpPr>
          <p:cNvPr id="5" name="Footer Placeholder 4">
            <a:extLst>
              <a:ext uri="{FF2B5EF4-FFF2-40B4-BE49-F238E27FC236}">
                <a16:creationId xmlns:a16="http://schemas.microsoft.com/office/drawing/2014/main" id="{61F48A02-D4B0-4F3D-BEC0-49BB6BDDF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3B801-1F2D-4C3E-AFE3-14F3B5380DFC}"/>
              </a:ext>
            </a:extLst>
          </p:cNvPr>
          <p:cNvSpPr>
            <a:spLocks noGrp="1"/>
          </p:cNvSpPr>
          <p:nvPr>
            <p:ph type="sldNum" sz="quarter" idx="12"/>
          </p:nvPr>
        </p:nvSpPr>
        <p:spPr/>
        <p:txBody>
          <a:bodyPr/>
          <a:lstStyle/>
          <a:p>
            <a:fld id="{AB852212-6A8D-49A7-9481-ACCA5E944970}" type="slidenum">
              <a:rPr lang="en-US" smtClean="0"/>
              <a:t>‹#›</a:t>
            </a:fld>
            <a:endParaRPr lang="en-US"/>
          </a:p>
        </p:txBody>
      </p:sp>
    </p:spTree>
    <p:extLst>
      <p:ext uri="{BB962C8B-B14F-4D97-AF65-F5344CB8AC3E}">
        <p14:creationId xmlns:p14="http://schemas.microsoft.com/office/powerpoint/2010/main" val="3666247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F249-C0C7-4B5C-9BB1-D8FDE15161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229FE-A28E-4C3D-AD09-CDE807147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DD1D1-BDFE-413F-A8FB-5AC1F9553952}"/>
              </a:ext>
            </a:extLst>
          </p:cNvPr>
          <p:cNvSpPr>
            <a:spLocks noGrp="1"/>
          </p:cNvSpPr>
          <p:nvPr>
            <p:ph type="dt" sz="half" idx="10"/>
          </p:nvPr>
        </p:nvSpPr>
        <p:spPr/>
        <p:txBody>
          <a:bodyPr/>
          <a:lstStyle/>
          <a:p>
            <a:fld id="{ECF57D15-E0A9-49D9-8E7A-6D1F49623BA2}" type="datetimeFigureOut">
              <a:rPr lang="en-US" smtClean="0"/>
              <a:t>6/4/2021</a:t>
            </a:fld>
            <a:endParaRPr lang="en-US"/>
          </a:p>
        </p:txBody>
      </p:sp>
      <p:sp>
        <p:nvSpPr>
          <p:cNvPr id="5" name="Footer Placeholder 4">
            <a:extLst>
              <a:ext uri="{FF2B5EF4-FFF2-40B4-BE49-F238E27FC236}">
                <a16:creationId xmlns:a16="http://schemas.microsoft.com/office/drawing/2014/main" id="{68318A79-FD8D-4AE2-8B5D-CBD2FFFA2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45F26-A56D-466D-8E2B-3893AE75A231}"/>
              </a:ext>
            </a:extLst>
          </p:cNvPr>
          <p:cNvSpPr>
            <a:spLocks noGrp="1"/>
          </p:cNvSpPr>
          <p:nvPr>
            <p:ph type="sldNum" sz="quarter" idx="12"/>
          </p:nvPr>
        </p:nvSpPr>
        <p:spPr/>
        <p:txBody>
          <a:bodyPr/>
          <a:lstStyle/>
          <a:p>
            <a:fld id="{AB852212-6A8D-49A7-9481-ACCA5E944970}" type="slidenum">
              <a:rPr lang="en-US" smtClean="0"/>
              <a:t>‹#›</a:t>
            </a:fld>
            <a:endParaRPr lang="en-US"/>
          </a:p>
        </p:txBody>
      </p:sp>
    </p:spTree>
    <p:extLst>
      <p:ext uri="{BB962C8B-B14F-4D97-AF65-F5344CB8AC3E}">
        <p14:creationId xmlns:p14="http://schemas.microsoft.com/office/powerpoint/2010/main" val="3286375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FE5D2-7CC6-4C9C-B117-259F15F2441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7A056C-71AF-4C32-A42F-DBE981EB4E8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E59CCE-4087-47D6-B93C-874FC8A2E7C6}"/>
              </a:ext>
            </a:extLst>
          </p:cNvPr>
          <p:cNvSpPr>
            <a:spLocks noGrp="1"/>
          </p:cNvSpPr>
          <p:nvPr>
            <p:ph type="dt" sz="half" idx="10"/>
          </p:nvPr>
        </p:nvSpPr>
        <p:spPr/>
        <p:txBody>
          <a:bodyPr/>
          <a:lstStyle/>
          <a:p>
            <a:fld id="{ECF57D15-E0A9-49D9-8E7A-6D1F49623BA2}" type="datetimeFigureOut">
              <a:rPr lang="en-US" smtClean="0"/>
              <a:t>6/4/2021</a:t>
            </a:fld>
            <a:endParaRPr lang="en-US"/>
          </a:p>
        </p:txBody>
      </p:sp>
      <p:sp>
        <p:nvSpPr>
          <p:cNvPr id="5" name="Footer Placeholder 4">
            <a:extLst>
              <a:ext uri="{FF2B5EF4-FFF2-40B4-BE49-F238E27FC236}">
                <a16:creationId xmlns:a16="http://schemas.microsoft.com/office/drawing/2014/main" id="{FFE00868-0E41-4084-9EEC-A41C6B2FE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BD052-2A80-4AEE-B96F-C80257213F57}"/>
              </a:ext>
            </a:extLst>
          </p:cNvPr>
          <p:cNvSpPr>
            <a:spLocks noGrp="1"/>
          </p:cNvSpPr>
          <p:nvPr>
            <p:ph type="sldNum" sz="quarter" idx="12"/>
          </p:nvPr>
        </p:nvSpPr>
        <p:spPr/>
        <p:txBody>
          <a:bodyPr/>
          <a:lstStyle/>
          <a:p>
            <a:fld id="{AB852212-6A8D-49A7-9481-ACCA5E944970}" type="slidenum">
              <a:rPr lang="en-US" smtClean="0"/>
              <a:t>‹#›</a:t>
            </a:fld>
            <a:endParaRPr lang="en-US"/>
          </a:p>
        </p:txBody>
      </p:sp>
    </p:spTree>
    <p:extLst>
      <p:ext uri="{BB962C8B-B14F-4D97-AF65-F5344CB8AC3E}">
        <p14:creationId xmlns:p14="http://schemas.microsoft.com/office/powerpoint/2010/main" val="2765771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B824-C83D-42F7-A2BC-5F93CD583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4B40B5-53FB-4137-8CFF-B094C077AF5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217A2F-37BF-4749-8545-5B877A869A6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F53CC3-FD4B-4D48-8292-9341D21F8F80}"/>
              </a:ext>
            </a:extLst>
          </p:cNvPr>
          <p:cNvSpPr>
            <a:spLocks noGrp="1"/>
          </p:cNvSpPr>
          <p:nvPr>
            <p:ph type="dt" sz="half" idx="10"/>
          </p:nvPr>
        </p:nvSpPr>
        <p:spPr/>
        <p:txBody>
          <a:bodyPr/>
          <a:lstStyle/>
          <a:p>
            <a:fld id="{ECF57D15-E0A9-49D9-8E7A-6D1F49623BA2}" type="datetimeFigureOut">
              <a:rPr lang="en-US" smtClean="0"/>
              <a:t>6/4/2021</a:t>
            </a:fld>
            <a:endParaRPr lang="en-US"/>
          </a:p>
        </p:txBody>
      </p:sp>
      <p:sp>
        <p:nvSpPr>
          <p:cNvPr id="6" name="Footer Placeholder 5">
            <a:extLst>
              <a:ext uri="{FF2B5EF4-FFF2-40B4-BE49-F238E27FC236}">
                <a16:creationId xmlns:a16="http://schemas.microsoft.com/office/drawing/2014/main" id="{5F92DAF1-02F0-4447-85F4-E0C889ED7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071A9-D89D-4E60-8270-0540C5AABC5C}"/>
              </a:ext>
            </a:extLst>
          </p:cNvPr>
          <p:cNvSpPr>
            <a:spLocks noGrp="1"/>
          </p:cNvSpPr>
          <p:nvPr>
            <p:ph type="sldNum" sz="quarter" idx="12"/>
          </p:nvPr>
        </p:nvSpPr>
        <p:spPr/>
        <p:txBody>
          <a:bodyPr/>
          <a:lstStyle/>
          <a:p>
            <a:fld id="{AB852212-6A8D-49A7-9481-ACCA5E944970}" type="slidenum">
              <a:rPr lang="en-US" smtClean="0"/>
              <a:t>‹#›</a:t>
            </a:fld>
            <a:endParaRPr lang="en-US"/>
          </a:p>
        </p:txBody>
      </p:sp>
    </p:spTree>
    <p:extLst>
      <p:ext uri="{BB962C8B-B14F-4D97-AF65-F5344CB8AC3E}">
        <p14:creationId xmlns:p14="http://schemas.microsoft.com/office/powerpoint/2010/main" val="739552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1590-596E-4E81-85B9-4A7A0A783D6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C5F6F1-7E4D-4277-B222-C0A2ED6183F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DD63AD-BB91-400F-A93C-3CB8F4D829A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DDF6C0-7F64-49E5-ACA5-F797FE66D7D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3D1190-46E3-4277-B052-F7DEBE5C821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919AC9-86A1-406B-B1C3-FC1E20507EC8}"/>
              </a:ext>
            </a:extLst>
          </p:cNvPr>
          <p:cNvSpPr>
            <a:spLocks noGrp="1"/>
          </p:cNvSpPr>
          <p:nvPr>
            <p:ph type="dt" sz="half" idx="10"/>
          </p:nvPr>
        </p:nvSpPr>
        <p:spPr/>
        <p:txBody>
          <a:bodyPr/>
          <a:lstStyle/>
          <a:p>
            <a:fld id="{ECF57D15-E0A9-49D9-8E7A-6D1F49623BA2}" type="datetimeFigureOut">
              <a:rPr lang="en-US" smtClean="0"/>
              <a:t>6/4/2021</a:t>
            </a:fld>
            <a:endParaRPr lang="en-US"/>
          </a:p>
        </p:txBody>
      </p:sp>
      <p:sp>
        <p:nvSpPr>
          <p:cNvPr id="8" name="Footer Placeholder 7">
            <a:extLst>
              <a:ext uri="{FF2B5EF4-FFF2-40B4-BE49-F238E27FC236}">
                <a16:creationId xmlns:a16="http://schemas.microsoft.com/office/drawing/2014/main" id="{940EFFF6-5AEA-49FD-9728-1E5E4AC246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63D444-5AB3-4CD1-BDEA-10A8FE82FEEA}"/>
              </a:ext>
            </a:extLst>
          </p:cNvPr>
          <p:cNvSpPr>
            <a:spLocks noGrp="1"/>
          </p:cNvSpPr>
          <p:nvPr>
            <p:ph type="sldNum" sz="quarter" idx="12"/>
          </p:nvPr>
        </p:nvSpPr>
        <p:spPr/>
        <p:txBody>
          <a:bodyPr/>
          <a:lstStyle/>
          <a:p>
            <a:fld id="{AB852212-6A8D-49A7-9481-ACCA5E944970}" type="slidenum">
              <a:rPr lang="en-US" smtClean="0"/>
              <a:t>‹#›</a:t>
            </a:fld>
            <a:endParaRPr lang="en-US"/>
          </a:p>
        </p:txBody>
      </p:sp>
    </p:spTree>
    <p:extLst>
      <p:ext uri="{BB962C8B-B14F-4D97-AF65-F5344CB8AC3E}">
        <p14:creationId xmlns:p14="http://schemas.microsoft.com/office/powerpoint/2010/main" val="3183417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C5006-54B1-4E1B-A4D3-B58934B172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FB16DF-329F-4160-A842-462200B4E351}"/>
              </a:ext>
            </a:extLst>
          </p:cNvPr>
          <p:cNvSpPr>
            <a:spLocks noGrp="1"/>
          </p:cNvSpPr>
          <p:nvPr>
            <p:ph type="dt" sz="half" idx="10"/>
          </p:nvPr>
        </p:nvSpPr>
        <p:spPr/>
        <p:txBody>
          <a:bodyPr/>
          <a:lstStyle/>
          <a:p>
            <a:fld id="{ECF57D15-E0A9-49D9-8E7A-6D1F49623BA2}" type="datetimeFigureOut">
              <a:rPr lang="en-US" smtClean="0"/>
              <a:t>6/4/2021</a:t>
            </a:fld>
            <a:endParaRPr lang="en-US"/>
          </a:p>
        </p:txBody>
      </p:sp>
      <p:sp>
        <p:nvSpPr>
          <p:cNvPr id="4" name="Footer Placeholder 3">
            <a:extLst>
              <a:ext uri="{FF2B5EF4-FFF2-40B4-BE49-F238E27FC236}">
                <a16:creationId xmlns:a16="http://schemas.microsoft.com/office/drawing/2014/main" id="{5933B401-1CB2-4BEB-9648-6821CA8DBD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1C2E3A-C6B7-49E9-A259-4BCC70A828B5}"/>
              </a:ext>
            </a:extLst>
          </p:cNvPr>
          <p:cNvSpPr>
            <a:spLocks noGrp="1"/>
          </p:cNvSpPr>
          <p:nvPr>
            <p:ph type="sldNum" sz="quarter" idx="12"/>
          </p:nvPr>
        </p:nvSpPr>
        <p:spPr/>
        <p:txBody>
          <a:bodyPr/>
          <a:lstStyle/>
          <a:p>
            <a:fld id="{AB852212-6A8D-49A7-9481-ACCA5E944970}" type="slidenum">
              <a:rPr lang="en-US" smtClean="0"/>
              <a:t>‹#›</a:t>
            </a:fld>
            <a:endParaRPr lang="en-US"/>
          </a:p>
        </p:txBody>
      </p:sp>
    </p:spTree>
    <p:extLst>
      <p:ext uri="{BB962C8B-B14F-4D97-AF65-F5344CB8AC3E}">
        <p14:creationId xmlns:p14="http://schemas.microsoft.com/office/powerpoint/2010/main" val="2300686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Co-brande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38B385B-E116-4E86-844E-66AD04F594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9588" y="573088"/>
            <a:ext cx="86423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94EB88CC-0880-466D-9AB0-E2D521723072}"/>
              </a:ext>
            </a:extLst>
          </p:cNvPr>
          <p:cNvSpPr/>
          <p:nvPr userDrawn="1"/>
        </p:nvSpPr>
        <p:spPr>
          <a:xfrm>
            <a:off x="6016625" y="2730500"/>
            <a:ext cx="1550988" cy="190182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200" eaLnBrk="1" fontAlgn="auto" hangingPunct="1">
              <a:spcBef>
                <a:spcPts val="0"/>
              </a:spcBef>
              <a:spcAft>
                <a:spcPts val="0"/>
              </a:spcAft>
              <a:defRPr/>
            </a:pPr>
            <a:r>
              <a:rPr lang="en-US" sz="1600" dirty="0">
                <a:solidFill>
                  <a:prstClr val="white"/>
                </a:solidFill>
              </a:rPr>
              <a:t>Partner</a:t>
            </a:r>
          </a:p>
          <a:p>
            <a:pPr algn="ctr" defTabSz="457200" eaLnBrk="1" fontAlgn="auto" hangingPunct="1">
              <a:spcBef>
                <a:spcPts val="0"/>
              </a:spcBef>
              <a:spcAft>
                <a:spcPts val="0"/>
              </a:spcAft>
              <a:defRPr/>
            </a:pPr>
            <a:r>
              <a:rPr lang="en-US" sz="1600" dirty="0">
                <a:solidFill>
                  <a:prstClr val="white"/>
                </a:solidFill>
              </a:rPr>
              <a:t>logo</a:t>
            </a:r>
          </a:p>
        </p:txBody>
      </p:sp>
      <p:pic>
        <p:nvPicPr>
          <p:cNvPr id="4" name="Picture 6">
            <a:extLst>
              <a:ext uri="{FF2B5EF4-FFF2-40B4-BE49-F238E27FC236}">
                <a16:creationId xmlns:a16="http://schemas.microsoft.com/office/drawing/2014/main" id="{9D2F3013-5AB7-49A4-98B7-238914C2F2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58900" y="2740025"/>
            <a:ext cx="382746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519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134E0B-198C-4A84-989B-3A7625FD2F19}"/>
              </a:ext>
            </a:extLst>
          </p:cNvPr>
          <p:cNvSpPr>
            <a:spLocks noGrp="1"/>
          </p:cNvSpPr>
          <p:nvPr>
            <p:ph type="dt" sz="half" idx="10"/>
          </p:nvPr>
        </p:nvSpPr>
        <p:spPr/>
        <p:txBody>
          <a:bodyPr/>
          <a:lstStyle/>
          <a:p>
            <a:fld id="{ECF57D15-E0A9-49D9-8E7A-6D1F49623BA2}" type="datetimeFigureOut">
              <a:rPr lang="en-US" smtClean="0"/>
              <a:t>6/4/2021</a:t>
            </a:fld>
            <a:endParaRPr lang="en-US"/>
          </a:p>
        </p:txBody>
      </p:sp>
      <p:sp>
        <p:nvSpPr>
          <p:cNvPr id="3" name="Footer Placeholder 2">
            <a:extLst>
              <a:ext uri="{FF2B5EF4-FFF2-40B4-BE49-F238E27FC236}">
                <a16:creationId xmlns:a16="http://schemas.microsoft.com/office/drawing/2014/main" id="{8767DA62-CE5B-4A23-8D2B-8C31CFD56F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43EA74-C34C-4042-B078-852211B4334D}"/>
              </a:ext>
            </a:extLst>
          </p:cNvPr>
          <p:cNvSpPr>
            <a:spLocks noGrp="1"/>
          </p:cNvSpPr>
          <p:nvPr>
            <p:ph type="sldNum" sz="quarter" idx="12"/>
          </p:nvPr>
        </p:nvSpPr>
        <p:spPr/>
        <p:txBody>
          <a:bodyPr/>
          <a:lstStyle/>
          <a:p>
            <a:fld id="{AB852212-6A8D-49A7-9481-ACCA5E944970}" type="slidenum">
              <a:rPr lang="en-US" smtClean="0"/>
              <a:t>‹#›</a:t>
            </a:fld>
            <a:endParaRPr lang="en-US"/>
          </a:p>
        </p:txBody>
      </p:sp>
    </p:spTree>
    <p:extLst>
      <p:ext uri="{BB962C8B-B14F-4D97-AF65-F5344CB8AC3E}">
        <p14:creationId xmlns:p14="http://schemas.microsoft.com/office/powerpoint/2010/main" val="3245937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45AC-C2DD-4727-B4AA-AAC1451F888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EC1868-5145-406A-8AF8-11E3A26B2DC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454A3D-F9BC-4219-8B84-76C843A244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1BA374-57B2-4B79-8AEB-C1E5E83F9D3D}"/>
              </a:ext>
            </a:extLst>
          </p:cNvPr>
          <p:cNvSpPr>
            <a:spLocks noGrp="1"/>
          </p:cNvSpPr>
          <p:nvPr>
            <p:ph type="dt" sz="half" idx="10"/>
          </p:nvPr>
        </p:nvSpPr>
        <p:spPr/>
        <p:txBody>
          <a:bodyPr/>
          <a:lstStyle/>
          <a:p>
            <a:fld id="{ECF57D15-E0A9-49D9-8E7A-6D1F49623BA2}" type="datetimeFigureOut">
              <a:rPr lang="en-US" smtClean="0"/>
              <a:t>6/4/2021</a:t>
            </a:fld>
            <a:endParaRPr lang="en-US"/>
          </a:p>
        </p:txBody>
      </p:sp>
      <p:sp>
        <p:nvSpPr>
          <p:cNvPr id="6" name="Footer Placeholder 5">
            <a:extLst>
              <a:ext uri="{FF2B5EF4-FFF2-40B4-BE49-F238E27FC236}">
                <a16:creationId xmlns:a16="http://schemas.microsoft.com/office/drawing/2014/main" id="{9CD12F88-9F98-498E-AB05-FD7FA25CF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CE4664-B721-4873-9BA8-E35269FD5869}"/>
              </a:ext>
            </a:extLst>
          </p:cNvPr>
          <p:cNvSpPr>
            <a:spLocks noGrp="1"/>
          </p:cNvSpPr>
          <p:nvPr>
            <p:ph type="sldNum" sz="quarter" idx="12"/>
          </p:nvPr>
        </p:nvSpPr>
        <p:spPr/>
        <p:txBody>
          <a:bodyPr/>
          <a:lstStyle/>
          <a:p>
            <a:fld id="{AB852212-6A8D-49A7-9481-ACCA5E944970}" type="slidenum">
              <a:rPr lang="en-US" smtClean="0"/>
              <a:t>‹#›</a:t>
            </a:fld>
            <a:endParaRPr lang="en-US"/>
          </a:p>
        </p:txBody>
      </p:sp>
    </p:spTree>
    <p:extLst>
      <p:ext uri="{BB962C8B-B14F-4D97-AF65-F5344CB8AC3E}">
        <p14:creationId xmlns:p14="http://schemas.microsoft.com/office/powerpoint/2010/main" val="218692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9585-B8BD-4171-8B88-242D737663A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4F7207-7516-478E-9655-5E4039A03BF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A2DC02-48FD-406C-AC0C-02DF741E33B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1839F-19EC-468A-99BA-AF2578109D7A}"/>
              </a:ext>
            </a:extLst>
          </p:cNvPr>
          <p:cNvSpPr>
            <a:spLocks noGrp="1"/>
          </p:cNvSpPr>
          <p:nvPr>
            <p:ph type="dt" sz="half" idx="10"/>
          </p:nvPr>
        </p:nvSpPr>
        <p:spPr/>
        <p:txBody>
          <a:bodyPr/>
          <a:lstStyle/>
          <a:p>
            <a:fld id="{ECF57D15-E0A9-49D9-8E7A-6D1F49623BA2}" type="datetimeFigureOut">
              <a:rPr lang="en-US" smtClean="0"/>
              <a:t>6/4/2021</a:t>
            </a:fld>
            <a:endParaRPr lang="en-US"/>
          </a:p>
        </p:txBody>
      </p:sp>
      <p:sp>
        <p:nvSpPr>
          <p:cNvPr id="6" name="Footer Placeholder 5">
            <a:extLst>
              <a:ext uri="{FF2B5EF4-FFF2-40B4-BE49-F238E27FC236}">
                <a16:creationId xmlns:a16="http://schemas.microsoft.com/office/drawing/2014/main" id="{4D0A9D5B-6232-43D0-92BD-2DEEF4938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86E9E4-10E5-4C55-B79D-69D2FCE165D5}"/>
              </a:ext>
            </a:extLst>
          </p:cNvPr>
          <p:cNvSpPr>
            <a:spLocks noGrp="1"/>
          </p:cNvSpPr>
          <p:nvPr>
            <p:ph type="sldNum" sz="quarter" idx="12"/>
          </p:nvPr>
        </p:nvSpPr>
        <p:spPr/>
        <p:txBody>
          <a:bodyPr/>
          <a:lstStyle/>
          <a:p>
            <a:fld id="{AB852212-6A8D-49A7-9481-ACCA5E944970}" type="slidenum">
              <a:rPr lang="en-US" smtClean="0"/>
              <a:t>‹#›</a:t>
            </a:fld>
            <a:endParaRPr lang="en-US"/>
          </a:p>
        </p:txBody>
      </p:sp>
    </p:spTree>
    <p:extLst>
      <p:ext uri="{BB962C8B-B14F-4D97-AF65-F5344CB8AC3E}">
        <p14:creationId xmlns:p14="http://schemas.microsoft.com/office/powerpoint/2010/main" val="123412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7C25-EA06-415E-9978-89B5075773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BBDD0C-CA98-4E15-9488-1005D64BA6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CCFC9-EFE1-478E-9FE9-B3A50A1EC7DB}"/>
              </a:ext>
            </a:extLst>
          </p:cNvPr>
          <p:cNvSpPr>
            <a:spLocks noGrp="1"/>
          </p:cNvSpPr>
          <p:nvPr>
            <p:ph type="dt" sz="half" idx="10"/>
          </p:nvPr>
        </p:nvSpPr>
        <p:spPr/>
        <p:txBody>
          <a:bodyPr/>
          <a:lstStyle/>
          <a:p>
            <a:fld id="{ECF57D15-E0A9-49D9-8E7A-6D1F49623BA2}" type="datetimeFigureOut">
              <a:rPr lang="en-US" smtClean="0"/>
              <a:t>6/4/2021</a:t>
            </a:fld>
            <a:endParaRPr lang="en-US"/>
          </a:p>
        </p:txBody>
      </p:sp>
      <p:sp>
        <p:nvSpPr>
          <p:cNvPr id="5" name="Footer Placeholder 4">
            <a:extLst>
              <a:ext uri="{FF2B5EF4-FFF2-40B4-BE49-F238E27FC236}">
                <a16:creationId xmlns:a16="http://schemas.microsoft.com/office/drawing/2014/main" id="{B0323285-999F-4DD3-9C76-E95458E4E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024D9-C1A4-4D5F-A321-F8E90610EC8D}"/>
              </a:ext>
            </a:extLst>
          </p:cNvPr>
          <p:cNvSpPr>
            <a:spLocks noGrp="1"/>
          </p:cNvSpPr>
          <p:nvPr>
            <p:ph type="sldNum" sz="quarter" idx="12"/>
          </p:nvPr>
        </p:nvSpPr>
        <p:spPr/>
        <p:txBody>
          <a:bodyPr/>
          <a:lstStyle/>
          <a:p>
            <a:fld id="{AB852212-6A8D-49A7-9481-ACCA5E944970}" type="slidenum">
              <a:rPr lang="en-US" smtClean="0"/>
              <a:t>‹#›</a:t>
            </a:fld>
            <a:endParaRPr lang="en-US"/>
          </a:p>
        </p:txBody>
      </p:sp>
    </p:spTree>
    <p:extLst>
      <p:ext uri="{BB962C8B-B14F-4D97-AF65-F5344CB8AC3E}">
        <p14:creationId xmlns:p14="http://schemas.microsoft.com/office/powerpoint/2010/main" val="2046172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D06E6B-555B-4513-BEB2-1D54AD67A58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040BA4-EE5B-4662-A59D-3CDA443BC6A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A57B5-3D21-47C9-8C44-0413BBB197C6}"/>
              </a:ext>
            </a:extLst>
          </p:cNvPr>
          <p:cNvSpPr>
            <a:spLocks noGrp="1"/>
          </p:cNvSpPr>
          <p:nvPr>
            <p:ph type="dt" sz="half" idx="10"/>
          </p:nvPr>
        </p:nvSpPr>
        <p:spPr/>
        <p:txBody>
          <a:bodyPr/>
          <a:lstStyle/>
          <a:p>
            <a:fld id="{ECF57D15-E0A9-49D9-8E7A-6D1F49623BA2}" type="datetimeFigureOut">
              <a:rPr lang="en-US" smtClean="0"/>
              <a:t>6/4/2021</a:t>
            </a:fld>
            <a:endParaRPr lang="en-US"/>
          </a:p>
        </p:txBody>
      </p:sp>
      <p:sp>
        <p:nvSpPr>
          <p:cNvPr id="5" name="Footer Placeholder 4">
            <a:extLst>
              <a:ext uri="{FF2B5EF4-FFF2-40B4-BE49-F238E27FC236}">
                <a16:creationId xmlns:a16="http://schemas.microsoft.com/office/drawing/2014/main" id="{79E26CC7-8CCF-4427-B1F9-6DD137FC6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C9F5F-1B2D-4F6C-BB5D-4E96BB6A10CF}"/>
              </a:ext>
            </a:extLst>
          </p:cNvPr>
          <p:cNvSpPr>
            <a:spLocks noGrp="1"/>
          </p:cNvSpPr>
          <p:nvPr>
            <p:ph type="sldNum" sz="quarter" idx="12"/>
          </p:nvPr>
        </p:nvSpPr>
        <p:spPr/>
        <p:txBody>
          <a:bodyPr/>
          <a:lstStyle/>
          <a:p>
            <a:fld id="{AB852212-6A8D-49A7-9481-ACCA5E944970}" type="slidenum">
              <a:rPr lang="en-US" smtClean="0"/>
              <a:t>‹#›</a:t>
            </a:fld>
            <a:endParaRPr lang="en-US"/>
          </a:p>
        </p:txBody>
      </p:sp>
    </p:spTree>
    <p:extLst>
      <p:ext uri="{BB962C8B-B14F-4D97-AF65-F5344CB8AC3E}">
        <p14:creationId xmlns:p14="http://schemas.microsoft.com/office/powerpoint/2010/main" val="3662299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SAMRC">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04228B2-10D3-4283-A894-09CC30444B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5938" y="565150"/>
            <a:ext cx="86280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DF78966E-D5A6-452E-8D3A-8FDFBFC471F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64438" y="5988050"/>
            <a:ext cx="13176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212971" y="2758226"/>
            <a:ext cx="8668856" cy="732337"/>
          </a:xfrm>
        </p:spPr>
        <p:txBody>
          <a:bodyPr anchor="t"/>
          <a:lstStyle>
            <a:lvl1pPr marL="0" marR="0" indent="0" algn="ctr" defTabSz="457200" rtl="0" eaLnBrk="1" fontAlgn="auto" latinLnBrk="0" hangingPunct="1">
              <a:lnSpc>
                <a:spcPct val="100000"/>
              </a:lnSpc>
              <a:spcBef>
                <a:spcPct val="0"/>
              </a:spcBef>
              <a:spcAft>
                <a:spcPts val="0"/>
              </a:spcAft>
              <a:buClrTx/>
              <a:buSzTx/>
              <a:buFontTx/>
              <a:buNone/>
              <a:tabLst/>
              <a:defRPr sz="4000" b="1" cap="all">
                <a:solidFill>
                  <a:srgbClr val="0D6AA3"/>
                </a:solidFill>
                <a:latin typeface="Arial Black"/>
                <a:cs typeface="Arial Black"/>
              </a:defRPr>
            </a:lvl1pPr>
          </a:lstStyle>
          <a:p>
            <a:pPr lvl="0"/>
            <a:r>
              <a:rPr lang="en-US"/>
              <a:t>Click to edit Master title style</a:t>
            </a:r>
            <a:endParaRPr lang="en-US" dirty="0"/>
          </a:p>
        </p:txBody>
      </p:sp>
      <p:sp>
        <p:nvSpPr>
          <p:cNvPr id="16" name="Subtitle 2"/>
          <p:cNvSpPr>
            <a:spLocks noGrp="1"/>
          </p:cNvSpPr>
          <p:nvPr>
            <p:ph type="subTitle" idx="1"/>
          </p:nvPr>
        </p:nvSpPr>
        <p:spPr>
          <a:xfrm>
            <a:off x="212971" y="3575160"/>
            <a:ext cx="8668856" cy="1752600"/>
          </a:xfrm>
        </p:spPr>
        <p:txBody>
          <a:bodyPr/>
          <a:lstStyle>
            <a:lvl1pPr marL="0" indent="0" algn="ctr">
              <a:buNone/>
              <a:defRPr>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076244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F4B1FB-845F-4960-8745-FA2EE6419200}"/>
              </a:ext>
            </a:extLst>
          </p:cNvPr>
          <p:cNvSpPr/>
          <p:nvPr userDrawn="1"/>
        </p:nvSpPr>
        <p:spPr>
          <a:xfrm>
            <a:off x="0" y="0"/>
            <a:ext cx="9144000" cy="5789613"/>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5" name="Picture 5">
            <a:extLst>
              <a:ext uri="{FF2B5EF4-FFF2-40B4-BE49-F238E27FC236}">
                <a16:creationId xmlns:a16="http://schemas.microsoft.com/office/drawing/2014/main" id="{CDF584CA-3961-4B4C-8C50-9687CA84DD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327025"/>
            <a:ext cx="8686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3590524D-17B0-45AA-B9F0-6782B8E1B0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64438" y="5988050"/>
            <a:ext cx="13176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457200" y="846720"/>
            <a:ext cx="8229600" cy="518400"/>
          </a:xfrm>
        </p:spPr>
        <p:txBody>
          <a:bodyPr lIns="0">
            <a:normAutofit/>
          </a:bodyPr>
          <a:lstStyle>
            <a:lvl1pPr algn="l">
              <a:defRPr sz="3200" b="1" i="0" cap="all">
                <a:solidFill>
                  <a:srgbClr val="0D6AA3"/>
                </a:solidFill>
              </a:defRPr>
            </a:lvl1pPr>
          </a:lstStyle>
          <a:p>
            <a:r>
              <a:rPr lang="en-US" dirty="0"/>
              <a:t>Click to edit Master title style</a:t>
            </a:r>
          </a:p>
        </p:txBody>
      </p:sp>
      <p:sp>
        <p:nvSpPr>
          <p:cNvPr id="13" name="Content Placeholder 2"/>
          <p:cNvSpPr>
            <a:spLocks noGrp="1"/>
          </p:cNvSpPr>
          <p:nvPr>
            <p:ph idx="1"/>
          </p:nvPr>
        </p:nvSpPr>
        <p:spPr>
          <a:xfrm>
            <a:off x="457200" y="1581121"/>
            <a:ext cx="8229600" cy="3974400"/>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1489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co-brand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064937-73A3-448D-9259-B8F5E934C853}"/>
              </a:ext>
            </a:extLst>
          </p:cNvPr>
          <p:cNvSpPr/>
          <p:nvPr userDrawn="1"/>
        </p:nvSpPr>
        <p:spPr>
          <a:xfrm>
            <a:off x="0" y="0"/>
            <a:ext cx="9144000" cy="5789613"/>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5" name="Picture 5">
            <a:extLst>
              <a:ext uri="{FF2B5EF4-FFF2-40B4-BE49-F238E27FC236}">
                <a16:creationId xmlns:a16="http://schemas.microsoft.com/office/drawing/2014/main" id="{B7B31D60-923B-480E-A3E4-AF9389742A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5938" y="565150"/>
            <a:ext cx="86280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9C90E6EB-7967-43C3-BDC5-20FB6A2565FA}"/>
              </a:ext>
            </a:extLst>
          </p:cNvPr>
          <p:cNvSpPr/>
          <p:nvPr userDrawn="1"/>
        </p:nvSpPr>
        <p:spPr>
          <a:xfrm>
            <a:off x="8315325" y="5988050"/>
            <a:ext cx="566738" cy="6604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200" eaLnBrk="1" fontAlgn="auto" hangingPunct="1">
              <a:spcBef>
                <a:spcPts val="0"/>
              </a:spcBef>
              <a:spcAft>
                <a:spcPts val="0"/>
              </a:spcAft>
              <a:defRPr/>
            </a:pPr>
            <a:r>
              <a:rPr lang="en-US" sz="700" dirty="0">
                <a:solidFill>
                  <a:prstClr val="white"/>
                </a:solidFill>
              </a:rPr>
              <a:t>Partner</a:t>
            </a:r>
          </a:p>
          <a:p>
            <a:pPr algn="ctr" defTabSz="457200" eaLnBrk="1" fontAlgn="auto" hangingPunct="1">
              <a:spcBef>
                <a:spcPts val="0"/>
              </a:spcBef>
              <a:spcAft>
                <a:spcPts val="0"/>
              </a:spcAft>
              <a:defRPr/>
            </a:pPr>
            <a:r>
              <a:rPr lang="en-US" sz="700" dirty="0">
                <a:solidFill>
                  <a:prstClr val="white"/>
                </a:solidFill>
              </a:rPr>
              <a:t>logo</a:t>
            </a:r>
          </a:p>
        </p:txBody>
      </p:sp>
      <p:pic>
        <p:nvPicPr>
          <p:cNvPr id="7" name="Picture 7">
            <a:extLst>
              <a:ext uri="{FF2B5EF4-FFF2-40B4-BE49-F238E27FC236}">
                <a16:creationId xmlns:a16="http://schemas.microsoft.com/office/drawing/2014/main" id="{9685C139-24C8-43F4-B34A-2B244C9128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99263" y="5988050"/>
            <a:ext cx="13176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2971" y="2758226"/>
            <a:ext cx="8668856" cy="732337"/>
          </a:xfrm>
        </p:spPr>
        <p:txBody>
          <a:bodyPr anchor="t"/>
          <a:lstStyle>
            <a:lvl1pPr marL="0" marR="0" indent="0" algn="ctr" defTabSz="457200" rtl="0" eaLnBrk="1" fontAlgn="auto" latinLnBrk="0" hangingPunct="1">
              <a:lnSpc>
                <a:spcPct val="100000"/>
              </a:lnSpc>
              <a:spcBef>
                <a:spcPct val="0"/>
              </a:spcBef>
              <a:spcAft>
                <a:spcPts val="0"/>
              </a:spcAft>
              <a:buClrTx/>
              <a:buSzTx/>
              <a:buFontTx/>
              <a:buNone/>
              <a:tabLst/>
              <a:defRPr sz="4000" b="1" cap="all">
                <a:solidFill>
                  <a:srgbClr val="0D6AA3"/>
                </a:solidFill>
                <a:latin typeface="Arial Black"/>
                <a:cs typeface="Arial Black"/>
              </a:defRPr>
            </a:lvl1pPr>
          </a:lstStyle>
          <a:p>
            <a:pPr lvl="0"/>
            <a:r>
              <a:rPr lang="en-US"/>
              <a:t>Click to edit Master title style</a:t>
            </a:r>
            <a:endParaRPr lang="en-US" dirty="0"/>
          </a:p>
        </p:txBody>
      </p:sp>
      <p:sp>
        <p:nvSpPr>
          <p:cNvPr id="15" name="Subtitle 2"/>
          <p:cNvSpPr>
            <a:spLocks noGrp="1"/>
          </p:cNvSpPr>
          <p:nvPr>
            <p:ph type="subTitle" idx="1"/>
          </p:nvPr>
        </p:nvSpPr>
        <p:spPr>
          <a:xfrm>
            <a:off x="212971" y="3575160"/>
            <a:ext cx="8668856" cy="1752600"/>
          </a:xfrm>
        </p:spPr>
        <p:txBody>
          <a:bodyPr/>
          <a:lstStyle>
            <a:lvl1pPr marL="0" indent="0" algn="ctr">
              <a:buNone/>
              <a:defRPr>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28535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co-brand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E7BF06-DD9C-4CB2-8E1E-47FE41A782BE}"/>
              </a:ext>
            </a:extLst>
          </p:cNvPr>
          <p:cNvSpPr/>
          <p:nvPr userDrawn="1"/>
        </p:nvSpPr>
        <p:spPr>
          <a:xfrm>
            <a:off x="0" y="0"/>
            <a:ext cx="9144000" cy="5789613"/>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5" name="Picture 5">
            <a:extLst>
              <a:ext uri="{FF2B5EF4-FFF2-40B4-BE49-F238E27FC236}">
                <a16:creationId xmlns:a16="http://schemas.microsoft.com/office/drawing/2014/main" id="{48157406-839D-49C6-9905-78F1A5EB21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327025"/>
            <a:ext cx="8686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8838D168-1C93-46AA-87B9-35B73ACBD8BF}"/>
              </a:ext>
            </a:extLst>
          </p:cNvPr>
          <p:cNvSpPr/>
          <p:nvPr userDrawn="1"/>
        </p:nvSpPr>
        <p:spPr>
          <a:xfrm>
            <a:off x="8315325" y="5988050"/>
            <a:ext cx="566738" cy="6604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200" eaLnBrk="1" fontAlgn="auto" hangingPunct="1">
              <a:spcBef>
                <a:spcPts val="0"/>
              </a:spcBef>
              <a:spcAft>
                <a:spcPts val="0"/>
              </a:spcAft>
              <a:defRPr/>
            </a:pPr>
            <a:r>
              <a:rPr lang="en-US" sz="700" dirty="0">
                <a:solidFill>
                  <a:prstClr val="white"/>
                </a:solidFill>
              </a:rPr>
              <a:t>Partner</a:t>
            </a:r>
          </a:p>
          <a:p>
            <a:pPr algn="ctr" defTabSz="457200" eaLnBrk="1" fontAlgn="auto" hangingPunct="1">
              <a:spcBef>
                <a:spcPts val="0"/>
              </a:spcBef>
              <a:spcAft>
                <a:spcPts val="0"/>
              </a:spcAft>
              <a:defRPr/>
            </a:pPr>
            <a:r>
              <a:rPr lang="en-US" sz="700" dirty="0">
                <a:solidFill>
                  <a:prstClr val="white"/>
                </a:solidFill>
              </a:rPr>
              <a:t>logo</a:t>
            </a:r>
          </a:p>
        </p:txBody>
      </p:sp>
      <p:pic>
        <p:nvPicPr>
          <p:cNvPr id="7" name="Picture 7">
            <a:extLst>
              <a:ext uri="{FF2B5EF4-FFF2-40B4-BE49-F238E27FC236}">
                <a16:creationId xmlns:a16="http://schemas.microsoft.com/office/drawing/2014/main" id="{CB445D32-6600-4397-9622-64376A04346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99263" y="5988050"/>
            <a:ext cx="13176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457200" y="846720"/>
            <a:ext cx="8229600" cy="518400"/>
          </a:xfrm>
        </p:spPr>
        <p:txBody>
          <a:bodyPr lIns="0">
            <a:normAutofit/>
          </a:bodyPr>
          <a:lstStyle>
            <a:lvl1pPr algn="l">
              <a:defRPr sz="3200" b="1" i="0" cap="all">
                <a:solidFill>
                  <a:srgbClr val="0D6AA3"/>
                </a:solidFill>
              </a:defRPr>
            </a:lvl1pPr>
          </a:lstStyle>
          <a:p>
            <a:r>
              <a:rPr lang="en-US" dirty="0"/>
              <a:t>Click to edit Master title style</a:t>
            </a:r>
          </a:p>
        </p:txBody>
      </p:sp>
      <p:sp>
        <p:nvSpPr>
          <p:cNvPr id="13" name="Content Placeholder 2"/>
          <p:cNvSpPr>
            <a:spLocks noGrp="1"/>
          </p:cNvSpPr>
          <p:nvPr>
            <p:ph idx="1"/>
          </p:nvPr>
        </p:nvSpPr>
        <p:spPr>
          <a:xfrm>
            <a:off x="457200" y="1581121"/>
            <a:ext cx="8229600" cy="3974400"/>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57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8550462-198F-4461-B38C-29FF84E854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AAC0211F-51C6-486B-986F-1B63F23D11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5938" y="565150"/>
            <a:ext cx="86280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824A58E1-CD1F-4125-B840-ED5EAB998209}"/>
              </a:ext>
            </a:extLst>
          </p:cNvPr>
          <p:cNvSpPr/>
          <p:nvPr userDrawn="1"/>
        </p:nvSpPr>
        <p:spPr>
          <a:xfrm>
            <a:off x="8315325" y="5988050"/>
            <a:ext cx="566738" cy="6604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200" eaLnBrk="1" fontAlgn="auto" hangingPunct="1">
              <a:spcBef>
                <a:spcPts val="0"/>
              </a:spcBef>
              <a:spcAft>
                <a:spcPts val="0"/>
              </a:spcAft>
              <a:defRPr/>
            </a:pPr>
            <a:r>
              <a:rPr lang="en-US" sz="700" dirty="0">
                <a:solidFill>
                  <a:prstClr val="white"/>
                </a:solidFill>
              </a:rPr>
              <a:t>Partner</a:t>
            </a:r>
          </a:p>
          <a:p>
            <a:pPr algn="ctr" defTabSz="457200" eaLnBrk="1" fontAlgn="auto" hangingPunct="1">
              <a:spcBef>
                <a:spcPts val="0"/>
              </a:spcBef>
              <a:spcAft>
                <a:spcPts val="0"/>
              </a:spcAft>
              <a:defRPr/>
            </a:pPr>
            <a:r>
              <a:rPr lang="en-US" sz="700" dirty="0">
                <a:solidFill>
                  <a:prstClr val="white"/>
                </a:solidFill>
              </a:rPr>
              <a:t>logo</a:t>
            </a:r>
          </a:p>
        </p:txBody>
      </p:sp>
      <p:pic>
        <p:nvPicPr>
          <p:cNvPr id="7" name="Picture 7">
            <a:extLst>
              <a:ext uri="{FF2B5EF4-FFF2-40B4-BE49-F238E27FC236}">
                <a16:creationId xmlns:a16="http://schemas.microsoft.com/office/drawing/2014/main" id="{87ECC4EB-15C3-4768-AA6F-64BF1C7A7CA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99263" y="5988050"/>
            <a:ext cx="13176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2971" y="2758226"/>
            <a:ext cx="8668856" cy="732337"/>
          </a:xfrm>
        </p:spPr>
        <p:txBody>
          <a:bodyPr anchor="t"/>
          <a:lstStyle>
            <a:lvl1pPr marL="0" marR="0" indent="0" algn="ctr" defTabSz="457200" rtl="0" eaLnBrk="1" fontAlgn="auto" latinLnBrk="0" hangingPunct="1">
              <a:lnSpc>
                <a:spcPct val="100000"/>
              </a:lnSpc>
              <a:spcBef>
                <a:spcPct val="0"/>
              </a:spcBef>
              <a:spcAft>
                <a:spcPts val="0"/>
              </a:spcAft>
              <a:buClrTx/>
              <a:buSzTx/>
              <a:buFontTx/>
              <a:buNone/>
              <a:tabLst/>
              <a:defRPr sz="4000" b="1" cap="all">
                <a:solidFill>
                  <a:schemeClr val="bg1"/>
                </a:solidFill>
                <a:latin typeface="Arial Black"/>
                <a:cs typeface="Arial Black"/>
              </a:defRPr>
            </a:lvl1pPr>
          </a:lstStyle>
          <a:p>
            <a:pPr lvl="0"/>
            <a:r>
              <a:rPr lang="en-US"/>
              <a:t>Click to edit Master title style</a:t>
            </a:r>
            <a:endParaRPr lang="en-US" dirty="0"/>
          </a:p>
        </p:txBody>
      </p:sp>
      <p:sp>
        <p:nvSpPr>
          <p:cNvPr id="15" name="Subtitle 2"/>
          <p:cNvSpPr>
            <a:spLocks noGrp="1"/>
          </p:cNvSpPr>
          <p:nvPr>
            <p:ph type="subTitle" idx="1"/>
          </p:nvPr>
        </p:nvSpPr>
        <p:spPr>
          <a:xfrm>
            <a:off x="212971" y="3575160"/>
            <a:ext cx="8668856" cy="1752600"/>
          </a:xfrm>
        </p:spPr>
        <p:txBody>
          <a:bodyPr/>
          <a:lstStyle>
            <a:lvl1pPr marL="0" indent="0" algn="ctr">
              <a:buNone/>
              <a:defRPr>
                <a:solidFill>
                  <a:srgbClr val="FFFFFF"/>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3860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ABC57C-2053-4E1D-9DF7-5C75B9C96AAE}"/>
              </a:ext>
            </a:extLst>
          </p:cNvPr>
          <p:cNvSpPr/>
          <p:nvPr userDrawn="1"/>
        </p:nvSpPr>
        <p:spPr>
          <a:xfrm>
            <a:off x="0" y="0"/>
            <a:ext cx="9144000" cy="57896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5" name="Picture 5">
            <a:extLst>
              <a:ext uri="{FF2B5EF4-FFF2-40B4-BE49-F238E27FC236}">
                <a16:creationId xmlns:a16="http://schemas.microsoft.com/office/drawing/2014/main" id="{15F00D1D-165B-416F-ACA9-5E26A270F4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5938" y="565150"/>
            <a:ext cx="86280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D05410F2-D18F-46D7-AF11-CF9DBA717E3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64438" y="5988050"/>
            <a:ext cx="13176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2971" y="2758226"/>
            <a:ext cx="8668856" cy="732337"/>
          </a:xfrm>
        </p:spPr>
        <p:txBody>
          <a:bodyPr anchor="t"/>
          <a:lstStyle>
            <a:lvl1pPr marL="0" marR="0" indent="0" algn="ctr" defTabSz="457200" rtl="0" eaLnBrk="1" fontAlgn="auto" latinLnBrk="0" hangingPunct="1">
              <a:lnSpc>
                <a:spcPct val="100000"/>
              </a:lnSpc>
              <a:spcBef>
                <a:spcPct val="0"/>
              </a:spcBef>
              <a:spcAft>
                <a:spcPts val="0"/>
              </a:spcAft>
              <a:buClrTx/>
              <a:buSzTx/>
              <a:buFontTx/>
              <a:buNone/>
              <a:tabLst/>
              <a:defRPr sz="4000" b="1" cap="all">
                <a:solidFill>
                  <a:schemeClr val="bg1"/>
                </a:solidFill>
                <a:latin typeface="Arial Black"/>
                <a:cs typeface="Arial Black"/>
              </a:defRPr>
            </a:lvl1pPr>
          </a:lstStyle>
          <a:p>
            <a:pPr lvl="0"/>
            <a:r>
              <a:rPr lang="en-US"/>
              <a:t>Click to edit Master title style</a:t>
            </a:r>
            <a:endParaRPr lang="en-US" dirty="0"/>
          </a:p>
        </p:txBody>
      </p:sp>
      <p:sp>
        <p:nvSpPr>
          <p:cNvPr id="15" name="Subtitle 2"/>
          <p:cNvSpPr>
            <a:spLocks noGrp="1"/>
          </p:cNvSpPr>
          <p:nvPr>
            <p:ph type="subTitle" idx="1"/>
          </p:nvPr>
        </p:nvSpPr>
        <p:spPr>
          <a:xfrm>
            <a:off x="212971" y="3575160"/>
            <a:ext cx="8668856" cy="1752600"/>
          </a:xfrm>
        </p:spPr>
        <p:txBody>
          <a:bodyPr/>
          <a:lstStyle>
            <a:lvl1pPr marL="0" indent="0" algn="ctr">
              <a:buNone/>
              <a:defRPr>
                <a:solidFill>
                  <a:srgbClr val="FFFFFF"/>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68071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0C520F-CB2D-499F-9B2F-4C75E872BB0F}"/>
              </a:ext>
            </a:extLst>
          </p:cNvPr>
          <p:cNvSpPr/>
          <p:nvPr userDrawn="1"/>
        </p:nvSpPr>
        <p:spPr>
          <a:xfrm>
            <a:off x="0" y="0"/>
            <a:ext cx="9144000" cy="57896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5" name="Picture 5">
            <a:extLst>
              <a:ext uri="{FF2B5EF4-FFF2-40B4-BE49-F238E27FC236}">
                <a16:creationId xmlns:a16="http://schemas.microsoft.com/office/drawing/2014/main" id="{ED21B6D2-62A1-4D72-92B5-E86D3ED35B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5938" y="327025"/>
            <a:ext cx="86280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BB4B3657-AC47-4AA7-8A76-45D311D65F7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64438" y="5988050"/>
            <a:ext cx="13176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457200" y="846720"/>
            <a:ext cx="8229600" cy="518400"/>
          </a:xfrm>
        </p:spPr>
        <p:txBody>
          <a:bodyPr lIns="0">
            <a:normAutofit/>
          </a:bodyPr>
          <a:lstStyle>
            <a:lvl1pPr algn="l">
              <a:defRPr sz="3200" b="1" i="0" cap="all">
                <a:solidFill>
                  <a:srgbClr val="FFFFFF"/>
                </a:solidFill>
              </a:defRPr>
            </a:lvl1pPr>
          </a:lstStyle>
          <a:p>
            <a:r>
              <a:rPr lang="en-US" dirty="0"/>
              <a:t>Click to edit Master title style</a:t>
            </a:r>
          </a:p>
        </p:txBody>
      </p:sp>
      <p:sp>
        <p:nvSpPr>
          <p:cNvPr id="13" name="Content Placeholder 2"/>
          <p:cNvSpPr>
            <a:spLocks noGrp="1"/>
          </p:cNvSpPr>
          <p:nvPr>
            <p:ph idx="1"/>
          </p:nvPr>
        </p:nvSpPr>
        <p:spPr>
          <a:xfrm>
            <a:off x="457200" y="1581121"/>
            <a:ext cx="8229600" cy="3974400"/>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037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B8C19F-BE93-4F4E-8B2B-EE2E4AE244ED}"/>
              </a:ext>
            </a:extLst>
          </p:cNvPr>
          <p:cNvSpPr/>
          <p:nvPr userDrawn="1"/>
        </p:nvSpPr>
        <p:spPr>
          <a:xfrm>
            <a:off x="0" y="0"/>
            <a:ext cx="9144000" cy="5789613"/>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2051" name="Title Placeholder 1">
            <a:extLst>
              <a:ext uri="{FF2B5EF4-FFF2-40B4-BE49-F238E27FC236}">
                <a16:creationId xmlns:a16="http://schemas.microsoft.com/office/drawing/2014/main" id="{75812FA5-0691-4B6C-BFFA-08AA917B1E3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0" bIns="0" numCol="1" anchor="ctr" anchorCtr="0" compatLnSpc="1">
            <a:prstTxWarp prst="textNoShape">
              <a:avLst/>
            </a:prstTxWarp>
          </a:bodyPr>
          <a:lstStyle/>
          <a:p>
            <a:pPr lvl="0"/>
            <a:r>
              <a:rPr lang="en-US" altLang="en-US"/>
              <a:t>Click to edit Master title style</a:t>
            </a:r>
          </a:p>
        </p:txBody>
      </p:sp>
      <p:sp>
        <p:nvSpPr>
          <p:cNvPr id="2052" name="Text Placeholder 2">
            <a:extLst>
              <a:ext uri="{FF2B5EF4-FFF2-40B4-BE49-F238E27FC236}">
                <a16:creationId xmlns:a16="http://schemas.microsoft.com/office/drawing/2014/main" id="{2946EA01-25F0-4019-AF12-091B4A3C93F2}"/>
              </a:ext>
            </a:extLst>
          </p:cNvPr>
          <p:cNvSpPr>
            <a:spLocks noGrp="1"/>
          </p:cNvSpPr>
          <p:nvPr>
            <p:ph type="body" idx="1"/>
          </p:nvPr>
        </p:nvSpPr>
        <p:spPr bwMode="auto">
          <a:xfrm>
            <a:off x="457200" y="1600200"/>
            <a:ext cx="82296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4" r:id="rId12"/>
    <p:sldLayoutId id="2147484359" r:id="rId13"/>
  </p:sldLayoutIdLst>
  <p:txStyles>
    <p:titleStyle>
      <a:lvl1pPr algn="l" defTabSz="457200" rtl="0" eaLnBrk="0" fontAlgn="base" hangingPunct="0">
        <a:spcBef>
          <a:spcPct val="0"/>
        </a:spcBef>
        <a:spcAft>
          <a:spcPct val="0"/>
        </a:spcAft>
        <a:defRPr sz="4400" b="1" kern="1200">
          <a:solidFill>
            <a:srgbClr val="0D6AA3"/>
          </a:solidFill>
          <a:latin typeface="+mj-lt"/>
          <a:ea typeface="+mj-ea"/>
          <a:cs typeface="+mj-cs"/>
        </a:defRPr>
      </a:lvl1pPr>
      <a:lvl2pPr algn="l" defTabSz="457200" rtl="0" eaLnBrk="0" fontAlgn="base" hangingPunct="0">
        <a:spcBef>
          <a:spcPct val="0"/>
        </a:spcBef>
        <a:spcAft>
          <a:spcPct val="0"/>
        </a:spcAft>
        <a:defRPr sz="4400" b="1">
          <a:solidFill>
            <a:srgbClr val="0D6AA3"/>
          </a:solidFill>
          <a:latin typeface="Arial" panose="020B0604020202020204" pitchFamily="34" charset="0"/>
        </a:defRPr>
      </a:lvl2pPr>
      <a:lvl3pPr algn="l" defTabSz="457200" rtl="0" eaLnBrk="0" fontAlgn="base" hangingPunct="0">
        <a:spcBef>
          <a:spcPct val="0"/>
        </a:spcBef>
        <a:spcAft>
          <a:spcPct val="0"/>
        </a:spcAft>
        <a:defRPr sz="4400" b="1">
          <a:solidFill>
            <a:srgbClr val="0D6AA3"/>
          </a:solidFill>
          <a:latin typeface="Arial" panose="020B0604020202020204" pitchFamily="34" charset="0"/>
        </a:defRPr>
      </a:lvl3pPr>
      <a:lvl4pPr algn="l" defTabSz="457200" rtl="0" eaLnBrk="0" fontAlgn="base" hangingPunct="0">
        <a:spcBef>
          <a:spcPct val="0"/>
        </a:spcBef>
        <a:spcAft>
          <a:spcPct val="0"/>
        </a:spcAft>
        <a:defRPr sz="4400" b="1">
          <a:solidFill>
            <a:srgbClr val="0D6AA3"/>
          </a:solidFill>
          <a:latin typeface="Arial" panose="020B0604020202020204" pitchFamily="34" charset="0"/>
        </a:defRPr>
      </a:lvl4pPr>
      <a:lvl5pPr algn="l" defTabSz="457200" rtl="0" eaLnBrk="0" fontAlgn="base" hangingPunct="0">
        <a:spcBef>
          <a:spcPct val="0"/>
        </a:spcBef>
        <a:spcAft>
          <a:spcPct val="0"/>
        </a:spcAft>
        <a:defRPr sz="4400" b="1">
          <a:solidFill>
            <a:srgbClr val="0D6AA3"/>
          </a:solidFill>
          <a:latin typeface="Arial" panose="020B0604020202020204" pitchFamily="34" charset="0"/>
        </a:defRPr>
      </a:lvl5pPr>
      <a:lvl6pPr marL="457200" algn="l" defTabSz="457200" rtl="0" fontAlgn="base">
        <a:spcBef>
          <a:spcPct val="0"/>
        </a:spcBef>
        <a:spcAft>
          <a:spcPct val="0"/>
        </a:spcAft>
        <a:defRPr sz="4400" b="1">
          <a:solidFill>
            <a:srgbClr val="0D6AA3"/>
          </a:solidFill>
          <a:latin typeface="Arial" panose="020B0604020202020204" pitchFamily="34" charset="0"/>
        </a:defRPr>
      </a:lvl6pPr>
      <a:lvl7pPr marL="914400" algn="l" defTabSz="457200" rtl="0" fontAlgn="base">
        <a:spcBef>
          <a:spcPct val="0"/>
        </a:spcBef>
        <a:spcAft>
          <a:spcPct val="0"/>
        </a:spcAft>
        <a:defRPr sz="4400" b="1">
          <a:solidFill>
            <a:srgbClr val="0D6AA3"/>
          </a:solidFill>
          <a:latin typeface="Arial" panose="020B0604020202020204" pitchFamily="34" charset="0"/>
        </a:defRPr>
      </a:lvl7pPr>
      <a:lvl8pPr marL="1371600" algn="l" defTabSz="457200" rtl="0" fontAlgn="base">
        <a:spcBef>
          <a:spcPct val="0"/>
        </a:spcBef>
        <a:spcAft>
          <a:spcPct val="0"/>
        </a:spcAft>
        <a:defRPr sz="4400" b="1">
          <a:solidFill>
            <a:srgbClr val="0D6AA3"/>
          </a:solidFill>
          <a:latin typeface="Arial" panose="020B0604020202020204" pitchFamily="34" charset="0"/>
        </a:defRPr>
      </a:lvl8pPr>
      <a:lvl9pPr marL="1828800" algn="l" defTabSz="457200" rtl="0" fontAlgn="base">
        <a:spcBef>
          <a:spcPct val="0"/>
        </a:spcBef>
        <a:spcAft>
          <a:spcPct val="0"/>
        </a:spcAft>
        <a:defRPr sz="4400" b="1">
          <a:solidFill>
            <a:srgbClr val="0D6AA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3BE993-3B5B-47AE-A3DA-7B70CBFD5E3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1C5991-6245-469B-BD47-E181C676CDE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1E1C1-26AB-4B1A-84A3-424F954FDB9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57D15-E0A9-49D9-8E7A-6D1F49623BA2}" type="datetimeFigureOut">
              <a:rPr lang="en-US" smtClean="0"/>
              <a:t>6/4/2021</a:t>
            </a:fld>
            <a:endParaRPr lang="en-US"/>
          </a:p>
        </p:txBody>
      </p:sp>
      <p:sp>
        <p:nvSpPr>
          <p:cNvPr id="5" name="Footer Placeholder 4">
            <a:extLst>
              <a:ext uri="{FF2B5EF4-FFF2-40B4-BE49-F238E27FC236}">
                <a16:creationId xmlns:a16="http://schemas.microsoft.com/office/drawing/2014/main" id="{4CB20A71-AAB0-4E2F-B734-3A28B8C1CE2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88B7D2-DD94-4170-82FE-8315B27595D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852212-6A8D-49A7-9481-ACCA5E944970}" type="slidenum">
              <a:rPr lang="en-US" smtClean="0"/>
              <a:t>‹#›</a:t>
            </a:fld>
            <a:endParaRPr lang="en-US"/>
          </a:p>
        </p:txBody>
      </p:sp>
    </p:spTree>
    <p:extLst>
      <p:ext uri="{BB962C8B-B14F-4D97-AF65-F5344CB8AC3E}">
        <p14:creationId xmlns:p14="http://schemas.microsoft.com/office/powerpoint/2010/main" val="1818490189"/>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7.tmp"/></Relationships>
</file>

<file path=ppt/slides/_rels/slide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50BE8-A7B5-4486-A58F-D4D1E383B21D}"/>
              </a:ext>
            </a:extLst>
          </p:cNvPr>
          <p:cNvSpPr>
            <a:spLocks noGrp="1"/>
          </p:cNvSpPr>
          <p:nvPr>
            <p:ph type="title"/>
          </p:nvPr>
        </p:nvSpPr>
        <p:spPr>
          <a:xfrm>
            <a:off x="212725" y="1700213"/>
            <a:ext cx="8669338" cy="1790700"/>
          </a:xfrm>
        </p:spPr>
        <p:txBody>
          <a:bodyPr rtlCol="0">
            <a:normAutofit fontScale="90000"/>
          </a:bodyPr>
          <a:lstStyle/>
          <a:p>
            <a:pPr>
              <a:defRPr/>
            </a:pPr>
            <a:r>
              <a:rPr lang="en-US" dirty="0">
                <a:solidFill>
                  <a:srgbClr val="006699"/>
                </a:solidFill>
              </a:rPr>
              <a:t>medical certification of cause of death – online training</a:t>
            </a:r>
            <a:br>
              <a:rPr lang="en-US" dirty="0">
                <a:solidFill>
                  <a:srgbClr val="006699"/>
                </a:solidFill>
              </a:rPr>
            </a:br>
            <a:br>
              <a:rPr lang="en-US" dirty="0">
                <a:solidFill>
                  <a:srgbClr val="006699"/>
                </a:solidFill>
              </a:rPr>
            </a:br>
            <a:endParaRPr lang="en-US" dirty="0"/>
          </a:p>
        </p:txBody>
      </p:sp>
      <p:sp>
        <p:nvSpPr>
          <p:cNvPr id="3" name="Subtitle 2">
            <a:extLst>
              <a:ext uri="{FF2B5EF4-FFF2-40B4-BE49-F238E27FC236}">
                <a16:creationId xmlns:a16="http://schemas.microsoft.com/office/drawing/2014/main" id="{4D6B8D64-47BE-4007-B848-2637FDAB4C5D}"/>
              </a:ext>
            </a:extLst>
          </p:cNvPr>
          <p:cNvSpPr>
            <a:spLocks noGrp="1"/>
          </p:cNvSpPr>
          <p:nvPr>
            <p:ph type="subTitle" idx="1"/>
          </p:nvPr>
        </p:nvSpPr>
        <p:spPr>
          <a:xfrm>
            <a:off x="212725" y="3575050"/>
            <a:ext cx="8669338" cy="1752600"/>
          </a:xfrm>
        </p:spPr>
        <p:txBody>
          <a:bodyPr rtlCol="0">
            <a:normAutofit/>
          </a:bodyPr>
          <a:lstStyle/>
          <a:p>
            <a:pPr eaLnBrk="1" fontAlgn="auto" hangingPunct="1">
              <a:spcBef>
                <a:spcPct val="0"/>
              </a:spcBef>
              <a:spcAft>
                <a:spcPts val="0"/>
              </a:spcAft>
              <a:buFont typeface="Arial"/>
              <a:buNone/>
              <a:defRPr/>
            </a:pPr>
            <a:r>
              <a:rPr lang="en-ZA" altLang="en-US" sz="2800" dirty="0"/>
              <a:t>Dr Pam Groenewald and Dr Oluwatoyin Awotiwon</a:t>
            </a:r>
          </a:p>
          <a:p>
            <a:pPr eaLnBrk="1" fontAlgn="auto" hangingPunct="1">
              <a:spcBef>
                <a:spcPct val="0"/>
              </a:spcBef>
              <a:spcAft>
                <a:spcPts val="0"/>
              </a:spcAft>
              <a:buFont typeface="Arial"/>
              <a:buNone/>
              <a:defRPr/>
            </a:pPr>
            <a:r>
              <a:rPr lang="en-ZA" altLang="en-US" sz="2800" dirty="0"/>
              <a:t>Burden of Disease Research Unit </a:t>
            </a:r>
          </a:p>
          <a:p>
            <a:pPr eaLnBrk="1" fontAlgn="auto" hangingPunct="1">
              <a:spcBef>
                <a:spcPct val="0"/>
              </a:spcBef>
              <a:spcAft>
                <a:spcPts val="0"/>
              </a:spcAft>
              <a:buFont typeface="Arial"/>
              <a:buNone/>
              <a:defRPr/>
            </a:pPr>
            <a:r>
              <a:rPr lang="en-ZA" altLang="en-US" sz="2800" dirty="0"/>
              <a:t>SA Medical Research Council</a:t>
            </a:r>
          </a:p>
          <a:p>
            <a:pPr eaLnBrk="1" fontAlgn="auto" hangingPunct="1">
              <a:spcAft>
                <a:spcPts val="0"/>
              </a:spcAft>
              <a:buFont typeface="Arial"/>
              <a:buNone/>
              <a:defRPr/>
            </a:pPr>
            <a:endParaRPr lang="en-US" dirty="0"/>
          </a:p>
        </p:txBody>
      </p:sp>
      <p:sp>
        <p:nvSpPr>
          <p:cNvPr id="5" name="Title 1">
            <a:extLst>
              <a:ext uri="{FF2B5EF4-FFF2-40B4-BE49-F238E27FC236}">
                <a16:creationId xmlns:a16="http://schemas.microsoft.com/office/drawing/2014/main" id="{285CDBDA-EBC1-4500-9904-A653D0596549}"/>
              </a:ext>
            </a:extLst>
          </p:cNvPr>
          <p:cNvSpPr txBox="1">
            <a:spLocks/>
          </p:cNvSpPr>
          <p:nvPr/>
        </p:nvSpPr>
        <p:spPr>
          <a:xfrm>
            <a:off x="212725" y="5932488"/>
            <a:ext cx="7621588" cy="809625"/>
          </a:xfrm>
          <a:prstGeom prst="rect">
            <a:avLst/>
          </a:prstGeom>
        </p:spPr>
        <p:txBody>
          <a:bodyPr lIns="0" tIns="0" rIns="0" bIns="0" anchor="ctr"/>
          <a:lstStyle>
            <a:lvl1pPr algn="l" defTabSz="457200" rtl="0" eaLnBrk="1" latinLnBrk="0" hangingPunct="1">
              <a:spcBef>
                <a:spcPct val="0"/>
              </a:spcBef>
              <a:buNone/>
              <a:defRPr sz="3200" b="1" i="0" kern="1200" cap="all">
                <a:solidFill>
                  <a:srgbClr val="FFFFFF"/>
                </a:solidFill>
                <a:latin typeface="+mj-lt"/>
                <a:ea typeface="+mj-ea"/>
                <a:cs typeface="+mj-cs"/>
              </a:defRPr>
            </a:lvl1pPr>
          </a:lstStyle>
          <a:p>
            <a:pPr algn="ctr">
              <a:defRPr/>
            </a:pPr>
            <a:r>
              <a:rPr lang="en-US" sz="1600" dirty="0">
                <a:solidFill>
                  <a:prstClr val="white">
                    <a:lumMod val="65000"/>
                  </a:prstClr>
                </a:solidFill>
              </a:rPr>
              <a:t>National Department of Health webinar </a:t>
            </a:r>
          </a:p>
          <a:p>
            <a:pPr algn="ctr">
              <a:defRPr/>
            </a:pPr>
            <a:r>
              <a:rPr lang="en-US" sz="1600" dirty="0">
                <a:solidFill>
                  <a:prstClr val="white">
                    <a:lumMod val="65000"/>
                  </a:prstClr>
                </a:solidFill>
              </a:rPr>
              <a:t>4 June 2021</a:t>
            </a:r>
          </a:p>
          <a:p>
            <a:pPr algn="ctr">
              <a:defRPr/>
            </a:pPr>
            <a:endParaRPr lang="en-ZA" sz="1600" dirty="0">
              <a:solidFill>
                <a:prstClr val="white">
                  <a:lumMod val="65000"/>
                </a:prst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8B30-BA1A-4E19-934B-A6EFE3C03F7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D754C16-9EF2-4591-BA6A-D4261FCA33FA}"/>
              </a:ext>
            </a:extLst>
          </p:cNvPr>
          <p:cNvPicPr>
            <a:picLocks noGrp="1" noChangeAspect="1"/>
          </p:cNvPicPr>
          <p:nvPr>
            <p:ph idx="1"/>
          </p:nvPr>
        </p:nvPicPr>
        <p:blipFill rotWithShape="1">
          <a:blip r:embed="rId3"/>
          <a:srcRect l="66625" t="28386" r="19375" b="44392"/>
          <a:stretch/>
        </p:blipFill>
        <p:spPr>
          <a:xfrm>
            <a:off x="107504" y="-216"/>
            <a:ext cx="8597490" cy="5373431"/>
          </a:xfrm>
          <a:prstGeom prst="rect">
            <a:avLst/>
          </a:prstGeom>
        </p:spPr>
      </p:pic>
      <p:sp>
        <p:nvSpPr>
          <p:cNvPr id="5" name="Rectangle 4">
            <a:extLst>
              <a:ext uri="{FF2B5EF4-FFF2-40B4-BE49-F238E27FC236}">
                <a16:creationId xmlns:a16="http://schemas.microsoft.com/office/drawing/2014/main" id="{42F73DA7-B060-453F-81AF-D2C146FF641C}"/>
              </a:ext>
            </a:extLst>
          </p:cNvPr>
          <p:cNvSpPr/>
          <p:nvPr/>
        </p:nvSpPr>
        <p:spPr>
          <a:xfrm>
            <a:off x="611560" y="3717032"/>
            <a:ext cx="4176464" cy="36004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FC36F18-224F-43C3-9511-9CDBA9588D92}"/>
              </a:ext>
            </a:extLst>
          </p:cNvPr>
          <p:cNvSpPr/>
          <p:nvPr/>
        </p:nvSpPr>
        <p:spPr>
          <a:xfrm>
            <a:off x="4932040" y="2780928"/>
            <a:ext cx="375476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Immunocompromised</a:t>
            </a:r>
          </a:p>
          <a:p>
            <a:pPr algn="ctr"/>
            <a:r>
              <a:rPr lang="en-US" sz="2000" dirty="0"/>
              <a:t>Immunodeficiency </a:t>
            </a:r>
          </a:p>
        </p:txBody>
      </p:sp>
    </p:spTree>
    <p:extLst>
      <p:ext uri="{BB962C8B-B14F-4D97-AF65-F5344CB8AC3E}">
        <p14:creationId xmlns:p14="http://schemas.microsoft.com/office/powerpoint/2010/main" val="419289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57C68-E9FA-4C8E-898C-E2DC98A9897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4E34520-CC26-457A-BC17-79DB065AD6A7}"/>
              </a:ext>
            </a:extLst>
          </p:cNvPr>
          <p:cNvPicPr>
            <a:picLocks noGrp="1" noChangeAspect="1"/>
          </p:cNvPicPr>
          <p:nvPr>
            <p:ph idx="1"/>
          </p:nvPr>
        </p:nvPicPr>
        <p:blipFill>
          <a:blip r:embed="rId3"/>
          <a:stretch>
            <a:fillRect/>
          </a:stretch>
        </p:blipFill>
        <p:spPr>
          <a:xfrm>
            <a:off x="89025" y="260648"/>
            <a:ext cx="8965950" cy="5472608"/>
          </a:xfrm>
          <a:prstGeom prst="rect">
            <a:avLst/>
          </a:prstGeom>
        </p:spPr>
      </p:pic>
      <p:sp>
        <p:nvSpPr>
          <p:cNvPr id="7" name="Rectangle 6">
            <a:extLst>
              <a:ext uri="{FF2B5EF4-FFF2-40B4-BE49-F238E27FC236}">
                <a16:creationId xmlns:a16="http://schemas.microsoft.com/office/drawing/2014/main" id="{DD94E180-05F2-424C-A5A9-BDA0A071490F}"/>
              </a:ext>
            </a:extLst>
          </p:cNvPr>
          <p:cNvSpPr/>
          <p:nvPr/>
        </p:nvSpPr>
        <p:spPr>
          <a:xfrm>
            <a:off x="313184" y="2348880"/>
            <a:ext cx="8363272" cy="648072"/>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AFBE2-0D1D-44B5-BD42-67FA37BE9A61}"/>
              </a:ext>
            </a:extLst>
          </p:cNvPr>
          <p:cNvSpPr/>
          <p:nvPr/>
        </p:nvSpPr>
        <p:spPr>
          <a:xfrm>
            <a:off x="313184" y="2959566"/>
            <a:ext cx="8363272" cy="36004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FDAF8A-D004-4B43-9D82-28077F47D127}"/>
              </a:ext>
            </a:extLst>
          </p:cNvPr>
          <p:cNvSpPr/>
          <p:nvPr/>
        </p:nvSpPr>
        <p:spPr>
          <a:xfrm>
            <a:off x="291480" y="3356992"/>
            <a:ext cx="8363272" cy="792088"/>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B3A010-C419-4577-A15A-C48C25EAB290}"/>
              </a:ext>
            </a:extLst>
          </p:cNvPr>
          <p:cNvSpPr/>
          <p:nvPr/>
        </p:nvSpPr>
        <p:spPr>
          <a:xfrm>
            <a:off x="291480" y="4149080"/>
            <a:ext cx="8363272" cy="545328"/>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5157F52E-D510-4C12-B3B8-BFC356AB4E96}"/>
              </a:ext>
            </a:extLst>
          </p:cNvPr>
          <p:cNvSpPr/>
          <p:nvPr/>
        </p:nvSpPr>
        <p:spPr>
          <a:xfrm>
            <a:off x="8100392" y="4725144"/>
            <a:ext cx="554360" cy="432048"/>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351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10" grpId="0" animBg="1"/>
      <p:bldP spid="10" grpId="1" animBg="1"/>
      <p:bldP spid="11" grpId="0" animBg="1"/>
      <p:bldP spid="11" grpId="1" animBg="1"/>
      <p:bldP spid="14" grpId="0" animBg="1"/>
      <p:bldP spid="1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986D6-20A6-4239-82E0-C5B3B15B8AF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563ED00-38F5-4793-B49D-12A10B0A2652}"/>
              </a:ext>
            </a:extLst>
          </p:cNvPr>
          <p:cNvPicPr>
            <a:picLocks noGrp="1" noChangeAspect="1"/>
          </p:cNvPicPr>
          <p:nvPr>
            <p:ph idx="1"/>
          </p:nvPr>
        </p:nvPicPr>
        <p:blipFill>
          <a:blip r:embed="rId2"/>
          <a:stretch>
            <a:fillRect/>
          </a:stretch>
        </p:blipFill>
        <p:spPr>
          <a:xfrm>
            <a:off x="161712" y="692696"/>
            <a:ext cx="8820576" cy="4968552"/>
          </a:xfrm>
          <a:prstGeom prst="rect">
            <a:avLst/>
          </a:prstGeom>
        </p:spPr>
      </p:pic>
    </p:spTree>
    <p:extLst>
      <p:ext uri="{BB962C8B-B14F-4D97-AF65-F5344CB8AC3E}">
        <p14:creationId xmlns:p14="http://schemas.microsoft.com/office/powerpoint/2010/main" val="4050548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1513-A1C2-4B6A-900C-FB0EDDBD9F7D}"/>
              </a:ext>
            </a:extLst>
          </p:cNvPr>
          <p:cNvSpPr>
            <a:spLocks noGrp="1"/>
          </p:cNvSpPr>
          <p:nvPr>
            <p:ph type="title"/>
          </p:nvPr>
        </p:nvSpPr>
        <p:spPr/>
        <p:txBody>
          <a:bodyPr>
            <a:normAutofit/>
          </a:bodyPr>
          <a:lstStyle/>
          <a:p>
            <a:r>
              <a:rPr lang="en-US" altLang="en-US" dirty="0">
                <a:solidFill>
                  <a:srgbClr val="006699"/>
                </a:solidFill>
              </a:rPr>
              <a:t>SA COD data not fit for purpose</a:t>
            </a:r>
            <a:endParaRPr lang="en-US" dirty="0">
              <a:solidFill>
                <a:srgbClr val="006699"/>
              </a:solidFill>
            </a:endParaRPr>
          </a:p>
        </p:txBody>
      </p:sp>
      <p:sp>
        <p:nvSpPr>
          <p:cNvPr id="3" name="Content Placeholder 2">
            <a:extLst>
              <a:ext uri="{FF2B5EF4-FFF2-40B4-BE49-F238E27FC236}">
                <a16:creationId xmlns:a16="http://schemas.microsoft.com/office/drawing/2014/main" id="{8411603B-A7A7-4DC3-87C1-3F08F690F495}"/>
              </a:ext>
            </a:extLst>
          </p:cNvPr>
          <p:cNvSpPr>
            <a:spLocks noGrp="1"/>
          </p:cNvSpPr>
          <p:nvPr>
            <p:ph idx="1"/>
          </p:nvPr>
        </p:nvSpPr>
        <p:spPr>
          <a:xfrm>
            <a:off x="457200" y="1581120"/>
            <a:ext cx="8229600" cy="4656191"/>
          </a:xfrm>
        </p:spPr>
        <p:txBody>
          <a:bodyPr/>
          <a:lstStyle/>
          <a:p>
            <a:pPr marL="81472" lvl="1" indent="0" algn="ctr">
              <a:lnSpc>
                <a:spcPct val="120000"/>
              </a:lnSpc>
              <a:buNone/>
              <a:tabLst>
                <a:tab pos="148161" algn="l"/>
              </a:tabLst>
              <a:defRPr/>
            </a:pPr>
            <a:r>
              <a:rPr lang="en-US" altLang="en-US" b="1" i="1" dirty="0">
                <a:solidFill>
                  <a:srgbClr val="FF0000"/>
                </a:solidFill>
              </a:rPr>
              <a:t>Reflects what is written on the death certificate</a:t>
            </a:r>
          </a:p>
          <a:p>
            <a:pPr marL="81472" lvl="1" indent="0">
              <a:lnSpc>
                <a:spcPct val="120000"/>
              </a:lnSpc>
              <a:buNone/>
              <a:tabLst>
                <a:tab pos="148161" algn="l"/>
              </a:tabLst>
              <a:defRPr/>
            </a:pPr>
            <a:r>
              <a:rPr lang="en-US" altLang="en-US" b="1" dirty="0">
                <a:solidFill>
                  <a:srgbClr val="006699"/>
                </a:solidFill>
              </a:rPr>
              <a:t>Possible reasons</a:t>
            </a:r>
          </a:p>
          <a:p>
            <a:r>
              <a:rPr lang="en-US" sz="2400" dirty="0"/>
              <a:t>Lack of training in death certification</a:t>
            </a:r>
          </a:p>
          <a:p>
            <a:r>
              <a:rPr lang="en-US" sz="2400" dirty="0"/>
              <a:t>Importance/uses of COD not well understood</a:t>
            </a:r>
          </a:p>
          <a:p>
            <a:r>
              <a:rPr lang="en-US" sz="2400" dirty="0"/>
              <a:t>Lack of access to medical records</a:t>
            </a:r>
          </a:p>
          <a:p>
            <a:r>
              <a:rPr lang="en-US" sz="2400" dirty="0"/>
              <a:t>SA Legislation conflicts with WHO guidelines</a:t>
            </a:r>
          </a:p>
          <a:p>
            <a:pPr lvl="1"/>
            <a:r>
              <a:rPr lang="en-US" sz="2000" dirty="0">
                <a:solidFill>
                  <a:srgbClr val="0070C0"/>
                </a:solidFill>
              </a:rPr>
              <a:t>Inquest Act </a:t>
            </a:r>
            <a:r>
              <a:rPr lang="en-US" sz="2000" dirty="0"/>
              <a:t>: anyone who preempts the finding of an inquest can be subject to a fine or imprisonment</a:t>
            </a:r>
          </a:p>
          <a:p>
            <a:pPr lvl="1"/>
            <a:r>
              <a:rPr lang="en-US" sz="2000" dirty="0"/>
              <a:t>Thus, many FP do not state manner of death on MCCD</a:t>
            </a:r>
          </a:p>
          <a:p>
            <a:pPr lvl="1"/>
            <a:r>
              <a:rPr lang="en-US" sz="2000" dirty="0">
                <a:solidFill>
                  <a:srgbClr val="0070C0"/>
                </a:solidFill>
              </a:rPr>
              <a:t>Manner of death </a:t>
            </a:r>
            <a:r>
              <a:rPr lang="en-US" sz="2000" dirty="0"/>
              <a:t>not indicated on DHA-1663</a:t>
            </a:r>
          </a:p>
          <a:p>
            <a:endParaRPr lang="en-US" dirty="0"/>
          </a:p>
        </p:txBody>
      </p:sp>
    </p:spTree>
    <p:extLst>
      <p:ext uri="{BB962C8B-B14F-4D97-AF65-F5344CB8AC3E}">
        <p14:creationId xmlns:p14="http://schemas.microsoft.com/office/powerpoint/2010/main" val="238975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6FBD72-7715-4631-9CC2-2E1EE202B1C1}"/>
              </a:ext>
            </a:extLst>
          </p:cNvPr>
          <p:cNvSpPr>
            <a:spLocks noGrp="1"/>
          </p:cNvSpPr>
          <p:nvPr>
            <p:ph type="title"/>
          </p:nvPr>
        </p:nvSpPr>
        <p:spPr>
          <a:xfrm>
            <a:off x="212725" y="2757488"/>
            <a:ext cx="8669338" cy="1247775"/>
          </a:xfrm>
        </p:spPr>
        <p:txBody>
          <a:bodyPr/>
          <a:lstStyle/>
          <a:p>
            <a:pPr>
              <a:defRPr/>
            </a:pPr>
            <a:r>
              <a:rPr lang="en-US" sz="3600" dirty="0"/>
              <a:t>Medical certification of cause of death</a:t>
            </a:r>
            <a:br>
              <a:rPr lang="en-US" sz="3600" dirty="0"/>
            </a:br>
            <a:endParaRPr lang="en-US" sz="3600" dirty="0"/>
          </a:p>
        </p:txBody>
      </p:sp>
      <p:sp>
        <p:nvSpPr>
          <p:cNvPr id="5" name="Subtitle 4">
            <a:extLst>
              <a:ext uri="{FF2B5EF4-FFF2-40B4-BE49-F238E27FC236}">
                <a16:creationId xmlns:a16="http://schemas.microsoft.com/office/drawing/2014/main" id="{BB5F1396-962A-4A39-93A6-D103982D15D0}"/>
              </a:ext>
            </a:extLst>
          </p:cNvPr>
          <p:cNvSpPr>
            <a:spLocks noGrp="1"/>
          </p:cNvSpPr>
          <p:nvPr>
            <p:ph type="subTitle" idx="1"/>
          </p:nvPr>
        </p:nvSpPr>
        <p:spPr>
          <a:xfrm>
            <a:off x="179388" y="4005263"/>
            <a:ext cx="8702675" cy="1322387"/>
          </a:xfrm>
        </p:spPr>
        <p:txBody>
          <a:bodyPr/>
          <a:lstStyle/>
          <a:p>
            <a:pPr eaLnBrk="1" hangingPunct="1">
              <a:defRPr/>
            </a:pPr>
            <a:r>
              <a:rPr lang="en-US" dirty="0"/>
              <a:t>Instructions and common errors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AFC75-B0F6-471F-BA43-5EEC0D8CC9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CA523A-110A-4939-A0D6-9110C3DF52B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BC4DE1E-A2FB-491C-8CCF-8C0EFAAE211F}"/>
              </a:ext>
            </a:extLst>
          </p:cNvPr>
          <p:cNvPicPr>
            <a:picLocks noChangeAspect="1"/>
          </p:cNvPicPr>
          <p:nvPr/>
        </p:nvPicPr>
        <p:blipFill>
          <a:blip r:embed="rId3"/>
          <a:stretch>
            <a:fillRect/>
          </a:stretch>
        </p:blipFill>
        <p:spPr>
          <a:xfrm>
            <a:off x="192661" y="620688"/>
            <a:ext cx="8951339" cy="5040560"/>
          </a:xfrm>
          <a:prstGeom prst="rect">
            <a:avLst/>
          </a:prstGeom>
        </p:spPr>
      </p:pic>
    </p:spTree>
    <p:extLst>
      <p:ext uri="{BB962C8B-B14F-4D97-AF65-F5344CB8AC3E}">
        <p14:creationId xmlns:p14="http://schemas.microsoft.com/office/powerpoint/2010/main" val="3273426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40336E9B-0025-4E78-BC91-B9AA97C02F1E}"/>
              </a:ext>
            </a:extLst>
          </p:cNvPr>
          <p:cNvPicPr>
            <a:picLocks noChangeAspect="1"/>
          </p:cNvPicPr>
          <p:nvPr/>
        </p:nvPicPr>
        <p:blipFill>
          <a:blip r:embed="rId3"/>
          <a:stretch>
            <a:fillRect/>
          </a:stretch>
        </p:blipFill>
        <p:spPr>
          <a:xfrm>
            <a:off x="457202" y="2655477"/>
            <a:ext cx="8228003" cy="2679248"/>
          </a:xfrm>
          <a:prstGeom prst="rect">
            <a:avLst/>
          </a:prstGeom>
        </p:spPr>
      </p:pic>
      <p:sp>
        <p:nvSpPr>
          <p:cNvPr id="3" name="Content Placeholder 2">
            <a:extLst>
              <a:ext uri="{FF2B5EF4-FFF2-40B4-BE49-F238E27FC236}">
                <a16:creationId xmlns:a16="http://schemas.microsoft.com/office/drawing/2014/main" id="{D13CE531-2A14-4A51-81FB-A1C5E522B448}"/>
              </a:ext>
            </a:extLst>
          </p:cNvPr>
          <p:cNvSpPr>
            <a:spLocks noGrp="1"/>
          </p:cNvSpPr>
          <p:nvPr>
            <p:ph idx="1"/>
          </p:nvPr>
        </p:nvSpPr>
        <p:spPr/>
        <p:txBody>
          <a:bodyPr>
            <a:normAutofit/>
          </a:bodyPr>
          <a:lstStyle/>
          <a:p>
            <a:pPr marL="0" indent="0">
              <a:buNone/>
            </a:pPr>
            <a:r>
              <a:rPr lang="en-GB" sz="2000" dirty="0"/>
              <a:t>Facilitate identification of underlying cause of death, especially where multiple conditions are present</a:t>
            </a:r>
          </a:p>
          <a:p>
            <a:endParaRPr lang="en-GB" dirty="0"/>
          </a:p>
        </p:txBody>
      </p:sp>
      <p:sp>
        <p:nvSpPr>
          <p:cNvPr id="5" name="Title 5">
            <a:extLst>
              <a:ext uri="{FF2B5EF4-FFF2-40B4-BE49-F238E27FC236}">
                <a16:creationId xmlns:a16="http://schemas.microsoft.com/office/drawing/2014/main" id="{945C7540-9DA4-4E3D-93C9-CB89AFE5B559}"/>
              </a:ext>
            </a:extLst>
          </p:cNvPr>
          <p:cNvSpPr txBox="1">
            <a:spLocks/>
          </p:cNvSpPr>
          <p:nvPr/>
        </p:nvSpPr>
        <p:spPr>
          <a:xfrm>
            <a:off x="457200" y="971825"/>
            <a:ext cx="8229600" cy="66411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076A8"/>
                </a:solidFill>
              </a:rPr>
              <a:t>International Medical Certificate of Cause of Death Form</a:t>
            </a:r>
          </a:p>
        </p:txBody>
      </p:sp>
      <p:sp>
        <p:nvSpPr>
          <p:cNvPr id="6" name="Rectangle 5">
            <a:extLst>
              <a:ext uri="{FF2B5EF4-FFF2-40B4-BE49-F238E27FC236}">
                <a16:creationId xmlns:a16="http://schemas.microsoft.com/office/drawing/2014/main" id="{9FA1D5C9-9C0C-47C4-9532-9F8036D7AB25}"/>
              </a:ext>
            </a:extLst>
          </p:cNvPr>
          <p:cNvSpPr/>
          <p:nvPr/>
        </p:nvSpPr>
        <p:spPr>
          <a:xfrm>
            <a:off x="471151" y="2745679"/>
            <a:ext cx="8214053" cy="2119004"/>
          </a:xfrm>
          <a:prstGeom prst="rect">
            <a:avLst/>
          </a:prstGeom>
          <a:solidFill>
            <a:srgbClr val="F7941E">
              <a:alpha val="20000"/>
            </a:srgbClr>
          </a:solidFill>
          <a:ln w="38100">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id="{AE72A9B3-E3EE-48BD-BED6-4C19D1B1979A}"/>
              </a:ext>
            </a:extLst>
          </p:cNvPr>
          <p:cNvSpPr/>
          <p:nvPr/>
        </p:nvSpPr>
        <p:spPr>
          <a:xfrm>
            <a:off x="471151" y="4891344"/>
            <a:ext cx="8214053" cy="746677"/>
          </a:xfrm>
          <a:prstGeom prst="rect">
            <a:avLst/>
          </a:prstGeom>
          <a:solidFill>
            <a:srgbClr val="82C341">
              <a:alpha val="20000"/>
            </a:srgbClr>
          </a:solidFill>
          <a:ln w="38100">
            <a:solidFill>
              <a:srgbClr val="82C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Rectangle: Rounded Corners 7">
            <a:extLst>
              <a:ext uri="{FF2B5EF4-FFF2-40B4-BE49-F238E27FC236}">
                <a16:creationId xmlns:a16="http://schemas.microsoft.com/office/drawing/2014/main" id="{756C0BE0-DFE7-4690-B3C0-AAB654E5A56D}"/>
              </a:ext>
            </a:extLst>
          </p:cNvPr>
          <p:cNvSpPr/>
          <p:nvPr/>
        </p:nvSpPr>
        <p:spPr>
          <a:xfrm>
            <a:off x="4680487" y="4923642"/>
            <a:ext cx="3871020" cy="677941"/>
          </a:xfrm>
          <a:prstGeom prst="roundRect">
            <a:avLst/>
          </a:prstGeom>
          <a:solidFill>
            <a:srgbClr val="82C341"/>
          </a:solidFill>
          <a:ln>
            <a:solidFill>
              <a:srgbClr val="82C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t>Part 2: Co-existing conditions which contributed to  death, but do not fit into causal sequence in Part 1. </a:t>
            </a:r>
            <a:br>
              <a:rPr lang="en-US" sz="1350" b="1" dirty="0"/>
            </a:br>
            <a:endParaRPr lang="en-GB" sz="1350" b="1" dirty="0"/>
          </a:p>
        </p:txBody>
      </p:sp>
      <p:sp>
        <p:nvSpPr>
          <p:cNvPr id="15" name="Rectangle: Rounded Corners 14">
            <a:extLst>
              <a:ext uri="{FF2B5EF4-FFF2-40B4-BE49-F238E27FC236}">
                <a16:creationId xmlns:a16="http://schemas.microsoft.com/office/drawing/2014/main" id="{6D374299-E389-44FD-9A28-91B189E32D75}"/>
              </a:ext>
            </a:extLst>
          </p:cNvPr>
          <p:cNvSpPr/>
          <p:nvPr/>
        </p:nvSpPr>
        <p:spPr>
          <a:xfrm>
            <a:off x="462939" y="2477813"/>
            <a:ext cx="8229600" cy="208908"/>
          </a:xfrm>
          <a:prstGeom prst="round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t>Part 1: C</a:t>
            </a:r>
            <a:r>
              <a:rPr lang="en-US" sz="1350" b="1" dirty="0" err="1"/>
              <a:t>hain</a:t>
            </a:r>
            <a:r>
              <a:rPr lang="en-US" sz="1350" b="1" dirty="0"/>
              <a:t> of events or causal sequence leading directly to death</a:t>
            </a:r>
            <a:endParaRPr lang="en-GB" sz="1350" b="1" dirty="0"/>
          </a:p>
        </p:txBody>
      </p:sp>
      <p:sp>
        <p:nvSpPr>
          <p:cNvPr id="39" name="Rectangle: Rounded Corners 38">
            <a:extLst>
              <a:ext uri="{FF2B5EF4-FFF2-40B4-BE49-F238E27FC236}">
                <a16:creationId xmlns:a16="http://schemas.microsoft.com/office/drawing/2014/main" id="{EA5330B6-0A08-4912-A43D-9717AECCA733}"/>
              </a:ext>
            </a:extLst>
          </p:cNvPr>
          <p:cNvSpPr/>
          <p:nvPr/>
        </p:nvSpPr>
        <p:spPr>
          <a:xfrm>
            <a:off x="4680487" y="3173561"/>
            <a:ext cx="3871020" cy="197477"/>
          </a:xfrm>
          <a:prstGeom prst="round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50" dirty="0"/>
              <a:t>Immediate cause</a:t>
            </a:r>
          </a:p>
        </p:txBody>
      </p:sp>
      <p:sp>
        <p:nvSpPr>
          <p:cNvPr id="40" name="Rectangle: Rounded Corners 39">
            <a:extLst>
              <a:ext uri="{FF2B5EF4-FFF2-40B4-BE49-F238E27FC236}">
                <a16:creationId xmlns:a16="http://schemas.microsoft.com/office/drawing/2014/main" id="{11409108-D725-4F5D-AC71-63C88E36F830}"/>
              </a:ext>
            </a:extLst>
          </p:cNvPr>
          <p:cNvSpPr/>
          <p:nvPr/>
        </p:nvSpPr>
        <p:spPr>
          <a:xfrm>
            <a:off x="4680487" y="3674333"/>
            <a:ext cx="3871020" cy="197477"/>
          </a:xfrm>
          <a:prstGeom prst="round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50" dirty="0"/>
              <a:t>Antecedent cause</a:t>
            </a:r>
          </a:p>
        </p:txBody>
      </p:sp>
      <p:sp>
        <p:nvSpPr>
          <p:cNvPr id="41" name="Rectangle: Rounded Corners 40">
            <a:extLst>
              <a:ext uri="{FF2B5EF4-FFF2-40B4-BE49-F238E27FC236}">
                <a16:creationId xmlns:a16="http://schemas.microsoft.com/office/drawing/2014/main" id="{2F2DC578-3045-4CDF-A697-9D52D3D74522}"/>
              </a:ext>
            </a:extLst>
          </p:cNvPr>
          <p:cNvSpPr/>
          <p:nvPr/>
        </p:nvSpPr>
        <p:spPr>
          <a:xfrm>
            <a:off x="4680487" y="4122484"/>
            <a:ext cx="3871020" cy="208907"/>
          </a:xfrm>
          <a:prstGeom prst="round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50" dirty="0"/>
              <a:t>Antecedent cause</a:t>
            </a:r>
          </a:p>
        </p:txBody>
      </p:sp>
      <p:sp>
        <p:nvSpPr>
          <p:cNvPr id="42" name="Rectangle: Rounded Corners 41">
            <a:extLst>
              <a:ext uri="{FF2B5EF4-FFF2-40B4-BE49-F238E27FC236}">
                <a16:creationId xmlns:a16="http://schemas.microsoft.com/office/drawing/2014/main" id="{748D9353-B98E-4AA4-AEF3-57EA8E9A0004}"/>
              </a:ext>
            </a:extLst>
          </p:cNvPr>
          <p:cNvSpPr/>
          <p:nvPr/>
        </p:nvSpPr>
        <p:spPr>
          <a:xfrm>
            <a:off x="4680487" y="4588049"/>
            <a:ext cx="3871020" cy="214537"/>
          </a:xfrm>
          <a:prstGeom prst="round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50" dirty="0"/>
              <a:t>Underlying cause on lowest completed line</a:t>
            </a:r>
          </a:p>
        </p:txBody>
      </p:sp>
    </p:spTree>
    <p:extLst>
      <p:ext uri="{BB962C8B-B14F-4D97-AF65-F5344CB8AC3E}">
        <p14:creationId xmlns:p14="http://schemas.microsoft.com/office/powerpoint/2010/main" val="112414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up)">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5" grpId="0" animBg="1"/>
      <p:bldP spid="39" grpId="0" animBg="1"/>
      <p:bldP spid="40" grpId="0" animBg="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Death Mod 2.10 Jun">
            <a:hlinkClick r:id="" action="ppaction://media"/>
            <a:extLst>
              <a:ext uri="{FF2B5EF4-FFF2-40B4-BE49-F238E27FC236}">
                <a16:creationId xmlns:a16="http://schemas.microsoft.com/office/drawing/2014/main" id="{A5F71C5F-8B10-4308-A5E4-61BF4FDECCDD}"/>
              </a:ext>
            </a:extLst>
          </p:cNvPr>
          <p:cNvPicPr>
            <a:picLocks noGrp="1" noChangeAspect="1"/>
          </p:cNvPicPr>
          <p:nvPr>
            <p:ph idx="1"/>
            <a:videoFile r:link="rId1"/>
            <p:extLst>
              <p:ext uri="{DAA4B4D4-6D71-4841-9C94-3DE7FCFB9230}">
                <p14:media xmlns:p14="http://schemas.microsoft.com/office/powerpoint/2010/main" r:embed="rId2">
                  <p14:trim st="183608"/>
                </p14:media>
              </p:ext>
            </p:extLst>
          </p:nvPr>
        </p:nvPicPr>
        <p:blipFill>
          <a:blip r:embed="rId5"/>
          <a:stretch>
            <a:fillRect/>
          </a:stretch>
        </p:blipFill>
        <p:spPr>
          <a:xfrm>
            <a:off x="426745" y="692696"/>
            <a:ext cx="8449782" cy="4752528"/>
          </a:xfrm>
        </p:spPr>
      </p:pic>
      <p:sp>
        <p:nvSpPr>
          <p:cNvPr id="2" name="Title 1">
            <a:extLst>
              <a:ext uri="{FF2B5EF4-FFF2-40B4-BE49-F238E27FC236}">
                <a16:creationId xmlns:a16="http://schemas.microsoft.com/office/drawing/2014/main" id="{2C9DD3AB-022A-47BE-A7A1-447CBF9360DF}"/>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5F4EA211-38C4-4EE9-A6BC-346684B249D6}"/>
              </a:ext>
            </a:extLst>
          </p:cNvPr>
          <p:cNvSpPr txBox="1"/>
          <p:nvPr/>
        </p:nvSpPr>
        <p:spPr>
          <a:xfrm>
            <a:off x="763204" y="4581128"/>
            <a:ext cx="7776864" cy="1200329"/>
          </a:xfrm>
          <a:prstGeom prst="rect">
            <a:avLst/>
          </a:prstGeom>
          <a:noFill/>
          <a:ln>
            <a:solidFill>
              <a:srgbClr val="006699"/>
            </a:solidFill>
          </a:ln>
        </p:spPr>
        <p:txBody>
          <a:bodyPr wrap="square" rtlCol="0">
            <a:spAutoFit/>
          </a:bodyPr>
          <a:lstStyle/>
          <a:p>
            <a:r>
              <a:rPr lang="en-US" dirty="0"/>
              <a:t>A 50 year female was admitted vomiting blood and found to have bleeding </a:t>
            </a:r>
            <a:r>
              <a:rPr lang="en-US" dirty="0" err="1"/>
              <a:t>oesophageal</a:t>
            </a:r>
            <a:r>
              <a:rPr lang="en-US" dirty="0"/>
              <a:t> varices. Further investigation revealed portal hypertension and liver cirrhosis. She had a history of hepatitis B 15 years ago. She died 3 days after admission.</a:t>
            </a:r>
          </a:p>
        </p:txBody>
      </p:sp>
    </p:spTree>
    <p:extLst>
      <p:ext uri="{BB962C8B-B14F-4D97-AF65-F5344CB8AC3E}">
        <p14:creationId xmlns:p14="http://schemas.microsoft.com/office/powerpoint/2010/main" val="147827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FCED-83A2-416E-BF6F-84C31456D4D9}"/>
              </a:ext>
            </a:extLst>
          </p:cNvPr>
          <p:cNvSpPr>
            <a:spLocks noGrp="1"/>
          </p:cNvSpPr>
          <p:nvPr>
            <p:ph type="title"/>
          </p:nvPr>
        </p:nvSpPr>
        <p:spPr>
          <a:xfrm>
            <a:off x="457200" y="846138"/>
            <a:ext cx="8229600" cy="519112"/>
          </a:xfrm>
        </p:spPr>
        <p:txBody>
          <a:bodyPr/>
          <a:lstStyle/>
          <a:p>
            <a:pPr>
              <a:defRPr/>
            </a:pPr>
            <a:r>
              <a:rPr lang="en-US" dirty="0"/>
              <a:t>HIV/AIDS</a:t>
            </a:r>
          </a:p>
        </p:txBody>
      </p:sp>
      <p:sp>
        <p:nvSpPr>
          <p:cNvPr id="104451" name="Content Placeholder 2">
            <a:extLst>
              <a:ext uri="{FF2B5EF4-FFF2-40B4-BE49-F238E27FC236}">
                <a16:creationId xmlns:a16="http://schemas.microsoft.com/office/drawing/2014/main" id="{E3919A79-446C-4155-B519-85B71177FFBE}"/>
              </a:ext>
            </a:extLst>
          </p:cNvPr>
          <p:cNvSpPr>
            <a:spLocks noGrp="1"/>
          </p:cNvSpPr>
          <p:nvPr>
            <p:ph idx="1"/>
          </p:nvPr>
        </p:nvSpPr>
        <p:spPr>
          <a:xfrm>
            <a:off x="457200" y="1581150"/>
            <a:ext cx="8229600" cy="3975100"/>
          </a:xfrm>
        </p:spPr>
        <p:txBody>
          <a:bodyPr/>
          <a:lstStyle/>
          <a:p>
            <a:pPr marL="0" indent="0">
              <a:buFont typeface="Arial" panose="020B0604020202020204" pitchFamily="34" charset="0"/>
              <a:buNone/>
            </a:pPr>
            <a:r>
              <a:rPr lang="en-US" altLang="en-US" sz="2100" dirty="0"/>
              <a:t>In HIV positive cases where the immediate cause of death is a condition known to be associated with HIV, or an AIDS defining condition, </a:t>
            </a:r>
            <a:r>
              <a:rPr lang="en-US" altLang="en-US" sz="2100" b="1" dirty="0">
                <a:solidFill>
                  <a:srgbClr val="0D6AA3"/>
                </a:solidFill>
              </a:rPr>
              <a:t>HIV related disease or HIV/AIDS should be reported in Part I as UCOD (on lowest completed line).</a:t>
            </a:r>
          </a:p>
          <a:p>
            <a:pPr marL="0" indent="0">
              <a:buFont typeface="Arial" panose="020B0604020202020204" pitchFamily="34" charset="0"/>
              <a:buNone/>
            </a:pPr>
            <a:endParaRPr lang="en-US" altLang="en-US" sz="2100" b="1" dirty="0">
              <a:solidFill>
                <a:srgbClr val="0D6AA3"/>
              </a:solidFill>
            </a:endParaRPr>
          </a:p>
          <a:p>
            <a:pPr marL="0" indent="0">
              <a:buNone/>
            </a:pPr>
            <a:r>
              <a:rPr lang="en-US" altLang="en-US" sz="2100" dirty="0"/>
              <a:t>Your </a:t>
            </a:r>
            <a:r>
              <a:rPr lang="en-US" altLang="en-US" sz="2100" b="1" dirty="0">
                <a:solidFill>
                  <a:srgbClr val="006699"/>
                </a:solidFill>
              </a:rPr>
              <a:t>best medical opinion is sufficient</a:t>
            </a:r>
          </a:p>
          <a:p>
            <a:pPr marL="0" indent="0">
              <a:buFont typeface="Arial" panose="020B0604020202020204" pitchFamily="34" charset="0"/>
              <a:buNone/>
            </a:pPr>
            <a:endParaRPr lang="en-US" altLang="en-US" sz="2100" b="1" dirty="0">
              <a:solidFill>
                <a:srgbClr val="0D6AA3"/>
              </a:solidFill>
            </a:endParaRPr>
          </a:p>
          <a:p>
            <a:pPr marL="0" indent="0">
              <a:buFont typeface="Arial" panose="020B0604020202020204" pitchFamily="34" charset="0"/>
              <a:buNone/>
            </a:pPr>
            <a:r>
              <a:rPr lang="en-US" altLang="en-US" sz="2100" b="1" dirty="0">
                <a:solidFill>
                  <a:srgbClr val="0D6AA3"/>
                </a:solidFill>
              </a:rPr>
              <a:t>Do not use euphemisms for HIV </a:t>
            </a:r>
            <a:r>
              <a:rPr lang="en-US" altLang="en-US" sz="2100" dirty="0"/>
              <a:t>such as RVD, retrovirus, immuno-compromised, immune deficiency syndrome – these will not be coded to HIV</a:t>
            </a:r>
          </a:p>
          <a:p>
            <a:pPr marL="0" indent="0">
              <a:buFont typeface="Arial" panose="020B0604020202020204" pitchFamily="34" charset="0"/>
              <a:buNone/>
            </a:pPr>
            <a:endParaRPr lang="en-US" altLang="en-US" sz="2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E057BE1-D5AF-489B-889C-10DD7B326C21}"/>
              </a:ext>
            </a:extLst>
          </p:cNvPr>
          <p:cNvSpPr>
            <a:spLocks noGrp="1" noChangeArrowheads="1"/>
          </p:cNvSpPr>
          <p:nvPr>
            <p:ph type="title"/>
          </p:nvPr>
        </p:nvSpPr>
        <p:spPr>
          <a:xfrm>
            <a:off x="457200" y="553922"/>
            <a:ext cx="8229600" cy="519112"/>
          </a:xfrm>
        </p:spPr>
        <p:txBody>
          <a:bodyPr rtlCol="0"/>
          <a:lstStyle/>
          <a:p>
            <a:pPr eaLnBrk="1" fontAlgn="auto" hangingPunct="1">
              <a:spcAft>
                <a:spcPts val="0"/>
              </a:spcAft>
              <a:defRPr/>
            </a:pPr>
            <a:r>
              <a:rPr lang="en-US" altLang="en-US" dirty="0"/>
              <a:t>Case scenario </a:t>
            </a:r>
          </a:p>
        </p:txBody>
      </p:sp>
      <p:sp>
        <p:nvSpPr>
          <p:cNvPr id="116739" name="Content Placeholder 1">
            <a:extLst>
              <a:ext uri="{FF2B5EF4-FFF2-40B4-BE49-F238E27FC236}">
                <a16:creationId xmlns:a16="http://schemas.microsoft.com/office/drawing/2014/main" id="{AD5E7DC7-9509-4385-BCFC-B19C13B7DA65}"/>
              </a:ext>
            </a:extLst>
          </p:cNvPr>
          <p:cNvSpPr>
            <a:spLocks noGrp="1"/>
          </p:cNvSpPr>
          <p:nvPr>
            <p:ph idx="1"/>
          </p:nvPr>
        </p:nvSpPr>
        <p:spPr>
          <a:xfrm>
            <a:off x="457200" y="1126955"/>
            <a:ext cx="8229600" cy="1450216"/>
          </a:xfrm>
        </p:spPr>
        <p:txBody>
          <a:bodyPr/>
          <a:lstStyle/>
          <a:p>
            <a:pPr marL="0" indent="0" eaLnBrk="1" hangingPunct="1">
              <a:buNone/>
            </a:pPr>
            <a:r>
              <a:rPr lang="en-US" altLang="en-US" sz="2000" dirty="0"/>
              <a:t>Female of 30 </a:t>
            </a:r>
            <a:r>
              <a:rPr lang="en-US" altLang="en-US" sz="2000" dirty="0" err="1"/>
              <a:t>yrs</a:t>
            </a:r>
            <a:r>
              <a:rPr lang="en-US" altLang="en-US" sz="2000" dirty="0"/>
              <a:t> known with HIV for 2 years. Defaulted ARVs 1 year ago. Presented very ill with 4 month history of loss of weight, coughing productive sputum and increasing breathlessness. Sputum+ for TB. TB Rx commenced in hospital but died 3 days after admission.</a:t>
            </a:r>
          </a:p>
        </p:txBody>
      </p:sp>
      <p:pic>
        <p:nvPicPr>
          <p:cNvPr id="116740" name="Picture 4" descr="DHA-1663A 4 de-id">
            <a:extLst>
              <a:ext uri="{FF2B5EF4-FFF2-40B4-BE49-F238E27FC236}">
                <a16:creationId xmlns:a16="http://schemas.microsoft.com/office/drawing/2014/main" id="{2777DCE5-067C-490E-8D4B-2C9B3FD29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95" t="35771" r="18553" b="46091"/>
          <a:stretch>
            <a:fillRect/>
          </a:stretch>
        </p:blipFill>
        <p:spPr bwMode="auto">
          <a:xfrm>
            <a:off x="411311" y="2420888"/>
            <a:ext cx="8713787" cy="397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41" name="Group 13">
            <a:extLst>
              <a:ext uri="{FF2B5EF4-FFF2-40B4-BE49-F238E27FC236}">
                <a16:creationId xmlns:a16="http://schemas.microsoft.com/office/drawing/2014/main" id="{9535F525-DF53-4B64-954B-4F7D225F8ADA}"/>
              </a:ext>
            </a:extLst>
          </p:cNvPr>
          <p:cNvGrpSpPr>
            <a:grpSpLocks/>
          </p:cNvGrpSpPr>
          <p:nvPr/>
        </p:nvGrpSpPr>
        <p:grpSpPr bwMode="auto">
          <a:xfrm>
            <a:off x="3662362" y="3719443"/>
            <a:ext cx="5024438" cy="411163"/>
            <a:chOff x="2330" y="1780"/>
            <a:chExt cx="3165" cy="259"/>
          </a:xfrm>
        </p:grpSpPr>
        <p:sp>
          <p:nvSpPr>
            <p:cNvPr id="116742" name="TextBox 3">
              <a:extLst>
                <a:ext uri="{FF2B5EF4-FFF2-40B4-BE49-F238E27FC236}">
                  <a16:creationId xmlns:a16="http://schemas.microsoft.com/office/drawing/2014/main" id="{EAE3CCA5-3C2A-4D60-8CB4-B17C08316CDC}"/>
                </a:ext>
              </a:extLst>
            </p:cNvPr>
            <p:cNvSpPr txBox="1">
              <a:spLocks noChangeArrowheads="1"/>
            </p:cNvSpPr>
            <p:nvPr/>
          </p:nvSpPr>
          <p:spPr bwMode="auto">
            <a:xfrm>
              <a:off x="2330" y="1780"/>
              <a:ext cx="91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solidFill>
                    <a:srgbClr val="FF0000"/>
                  </a:solidFill>
                </a:rPr>
                <a:t>Tuberculosis</a:t>
              </a:r>
            </a:p>
          </p:txBody>
        </p:sp>
        <p:sp>
          <p:nvSpPr>
            <p:cNvPr id="116743" name="TextBox 6">
              <a:extLst>
                <a:ext uri="{FF2B5EF4-FFF2-40B4-BE49-F238E27FC236}">
                  <a16:creationId xmlns:a16="http://schemas.microsoft.com/office/drawing/2014/main" id="{9332099C-0FE4-4CA0-87D5-381BCE0FDCBD}"/>
                </a:ext>
              </a:extLst>
            </p:cNvPr>
            <p:cNvSpPr txBox="1">
              <a:spLocks noChangeArrowheads="1"/>
            </p:cNvSpPr>
            <p:nvPr/>
          </p:nvSpPr>
          <p:spPr bwMode="auto">
            <a:xfrm>
              <a:off x="4700" y="1827"/>
              <a:ext cx="79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solidFill>
                    <a:srgbClr val="FF0000"/>
                  </a:solidFill>
                </a:rPr>
                <a:t>4 months</a:t>
              </a:r>
            </a:p>
          </p:txBody>
        </p:sp>
      </p:grpSp>
      <p:grpSp>
        <p:nvGrpSpPr>
          <p:cNvPr id="8" name="Group 13">
            <a:extLst>
              <a:ext uri="{FF2B5EF4-FFF2-40B4-BE49-F238E27FC236}">
                <a16:creationId xmlns:a16="http://schemas.microsoft.com/office/drawing/2014/main" id="{2EAB9E45-D714-48BC-B95B-4CB53F93C95B}"/>
              </a:ext>
            </a:extLst>
          </p:cNvPr>
          <p:cNvGrpSpPr>
            <a:grpSpLocks/>
          </p:cNvGrpSpPr>
          <p:nvPr/>
        </p:nvGrpSpPr>
        <p:grpSpPr bwMode="auto">
          <a:xfrm>
            <a:off x="3738116" y="4154495"/>
            <a:ext cx="5159376" cy="384175"/>
            <a:chOff x="2245" y="1797"/>
            <a:chExt cx="3250" cy="242"/>
          </a:xfrm>
        </p:grpSpPr>
        <p:sp>
          <p:nvSpPr>
            <p:cNvPr id="9" name="TextBox 3">
              <a:extLst>
                <a:ext uri="{FF2B5EF4-FFF2-40B4-BE49-F238E27FC236}">
                  <a16:creationId xmlns:a16="http://schemas.microsoft.com/office/drawing/2014/main" id="{84399B66-8FB2-4593-A1C4-62396F618E5B}"/>
                </a:ext>
              </a:extLst>
            </p:cNvPr>
            <p:cNvSpPr txBox="1">
              <a:spLocks noChangeArrowheads="1"/>
            </p:cNvSpPr>
            <p:nvPr/>
          </p:nvSpPr>
          <p:spPr bwMode="auto">
            <a:xfrm>
              <a:off x="2245" y="1797"/>
              <a:ext cx="130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solidFill>
                    <a:srgbClr val="FF0000"/>
                  </a:solidFill>
                </a:rPr>
                <a:t>HIV related disease</a:t>
              </a:r>
            </a:p>
          </p:txBody>
        </p:sp>
        <p:sp>
          <p:nvSpPr>
            <p:cNvPr id="10" name="TextBox 6">
              <a:extLst>
                <a:ext uri="{FF2B5EF4-FFF2-40B4-BE49-F238E27FC236}">
                  <a16:creationId xmlns:a16="http://schemas.microsoft.com/office/drawing/2014/main" id="{D0430343-BC49-48BF-9A5D-EA17DECBD942}"/>
                </a:ext>
              </a:extLst>
            </p:cNvPr>
            <p:cNvSpPr txBox="1">
              <a:spLocks noChangeArrowheads="1"/>
            </p:cNvSpPr>
            <p:nvPr/>
          </p:nvSpPr>
          <p:spPr bwMode="auto">
            <a:xfrm>
              <a:off x="4700" y="1827"/>
              <a:ext cx="79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solidFill>
                    <a:srgbClr val="FF0000"/>
                  </a:solidFill>
                </a:rPr>
                <a:t>2 years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62421E-E094-4868-90B0-BAB7CC763773}"/>
              </a:ext>
            </a:extLst>
          </p:cNvPr>
          <p:cNvSpPr>
            <a:spLocks noGrp="1"/>
          </p:cNvSpPr>
          <p:nvPr>
            <p:ph type="title"/>
          </p:nvPr>
        </p:nvSpPr>
        <p:spPr>
          <a:xfrm>
            <a:off x="457200" y="846138"/>
            <a:ext cx="8229600" cy="519112"/>
          </a:xfrm>
        </p:spPr>
        <p:txBody>
          <a:bodyPr/>
          <a:lstStyle/>
          <a:p>
            <a:pPr eaLnBrk="1" hangingPunct="1">
              <a:defRPr/>
            </a:pPr>
            <a:r>
              <a:rPr lang="en-US" dirty="0"/>
              <a:t>outline</a:t>
            </a:r>
          </a:p>
        </p:txBody>
      </p:sp>
      <p:sp>
        <p:nvSpPr>
          <p:cNvPr id="32771" name="Content Placeholder 4">
            <a:extLst>
              <a:ext uri="{FF2B5EF4-FFF2-40B4-BE49-F238E27FC236}">
                <a16:creationId xmlns:a16="http://schemas.microsoft.com/office/drawing/2014/main" id="{227BF679-A039-4CD7-9DAD-639D939A17A6}"/>
              </a:ext>
            </a:extLst>
          </p:cNvPr>
          <p:cNvSpPr>
            <a:spLocks noGrp="1"/>
          </p:cNvSpPr>
          <p:nvPr>
            <p:ph idx="1"/>
          </p:nvPr>
        </p:nvSpPr>
        <p:spPr>
          <a:xfrm>
            <a:off x="457200" y="1581150"/>
            <a:ext cx="8229600" cy="4368800"/>
          </a:xfrm>
        </p:spPr>
        <p:txBody>
          <a:bodyPr/>
          <a:lstStyle/>
          <a:p>
            <a:pPr eaLnBrk="1" hangingPunct="1">
              <a:defRPr/>
            </a:pPr>
            <a:r>
              <a:rPr lang="en-US" altLang="en-US" dirty="0"/>
              <a:t>Importance of cause of death (COD) statistics</a:t>
            </a:r>
          </a:p>
          <a:p>
            <a:pPr eaLnBrk="1" hangingPunct="1">
              <a:defRPr/>
            </a:pPr>
            <a:r>
              <a:rPr lang="en-US" altLang="en-US" dirty="0"/>
              <a:t>Challenges with SA COD data</a:t>
            </a:r>
          </a:p>
          <a:p>
            <a:pPr eaLnBrk="1" hangingPunct="1">
              <a:defRPr/>
            </a:pPr>
            <a:r>
              <a:rPr lang="en-US" altLang="en-US" dirty="0"/>
              <a:t>Instructions for medical certification of cause of death including COVID-19</a:t>
            </a:r>
          </a:p>
          <a:p>
            <a:pPr eaLnBrk="1" hangingPunct="1">
              <a:defRPr/>
            </a:pPr>
            <a:r>
              <a:rPr lang="en-US" altLang="en-US" dirty="0"/>
              <a:t>Common certification errors</a:t>
            </a:r>
          </a:p>
          <a:p>
            <a:pPr marL="0" indent="0" eaLnBrk="1" hangingPunct="1">
              <a:buFont typeface="Arial" panose="020B0604020202020204" pitchFamily="34" charset="0"/>
              <a:buNone/>
              <a:defRPr/>
            </a:pP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8550-4CD1-41A4-886A-B60E29FB113D}"/>
              </a:ext>
            </a:extLst>
          </p:cNvPr>
          <p:cNvSpPr>
            <a:spLocks noGrp="1"/>
          </p:cNvSpPr>
          <p:nvPr>
            <p:ph type="title"/>
          </p:nvPr>
        </p:nvSpPr>
        <p:spPr/>
        <p:txBody>
          <a:bodyPr/>
          <a:lstStyle/>
          <a:p>
            <a:r>
              <a:rPr lang="en-US" dirty="0"/>
              <a:t>injuries</a:t>
            </a:r>
          </a:p>
        </p:txBody>
      </p:sp>
      <p:sp>
        <p:nvSpPr>
          <p:cNvPr id="3" name="Content Placeholder 2">
            <a:extLst>
              <a:ext uri="{FF2B5EF4-FFF2-40B4-BE49-F238E27FC236}">
                <a16:creationId xmlns:a16="http://schemas.microsoft.com/office/drawing/2014/main" id="{58A93941-B835-4A74-ADD2-6CAB45B83076}"/>
              </a:ext>
            </a:extLst>
          </p:cNvPr>
          <p:cNvSpPr>
            <a:spLocks noGrp="1"/>
          </p:cNvSpPr>
          <p:nvPr>
            <p:ph idx="1"/>
          </p:nvPr>
        </p:nvSpPr>
        <p:spPr>
          <a:xfrm>
            <a:off x="457200" y="1365120"/>
            <a:ext cx="8229600" cy="4867520"/>
          </a:xfrm>
        </p:spPr>
        <p:txBody>
          <a:bodyPr/>
          <a:lstStyle/>
          <a:p>
            <a:r>
              <a:rPr lang="en-US" sz="2800" dirty="0"/>
              <a:t>WHO ICD-10 coding guidelines include </a:t>
            </a:r>
            <a:r>
              <a:rPr lang="en-US" sz="2800" dirty="0">
                <a:solidFill>
                  <a:srgbClr val="0070C0"/>
                </a:solidFill>
              </a:rPr>
              <a:t>Manner of death </a:t>
            </a:r>
            <a:r>
              <a:rPr lang="en-US" sz="2800" dirty="0"/>
              <a:t>on the MCCD to enable accurate coding of injuries (external causes)</a:t>
            </a:r>
          </a:p>
          <a:p>
            <a:pPr lvl="1"/>
            <a:r>
              <a:rPr lang="en-US" sz="2200" dirty="0">
                <a:solidFill>
                  <a:srgbClr val="0070C0"/>
                </a:solidFill>
              </a:rPr>
              <a:t>Disease</a:t>
            </a:r>
          </a:p>
          <a:p>
            <a:pPr lvl="1"/>
            <a:r>
              <a:rPr lang="en-US" sz="2200" dirty="0">
                <a:solidFill>
                  <a:srgbClr val="0070C0"/>
                </a:solidFill>
              </a:rPr>
              <a:t>Accident</a:t>
            </a:r>
          </a:p>
          <a:p>
            <a:pPr lvl="1"/>
            <a:r>
              <a:rPr lang="en-US" sz="2200" dirty="0">
                <a:solidFill>
                  <a:srgbClr val="0070C0"/>
                </a:solidFill>
              </a:rPr>
              <a:t>Intentional self harm</a:t>
            </a:r>
          </a:p>
          <a:p>
            <a:pPr lvl="1"/>
            <a:r>
              <a:rPr lang="en-US" sz="2200" dirty="0">
                <a:solidFill>
                  <a:srgbClr val="0070C0"/>
                </a:solidFill>
              </a:rPr>
              <a:t>Assault</a:t>
            </a:r>
          </a:p>
          <a:p>
            <a:pPr lvl="1"/>
            <a:r>
              <a:rPr lang="en-US" sz="2200" dirty="0">
                <a:solidFill>
                  <a:srgbClr val="0070C0"/>
                </a:solidFill>
              </a:rPr>
              <a:t>Legal intervention / War</a:t>
            </a:r>
          </a:p>
          <a:p>
            <a:pPr lvl="1"/>
            <a:r>
              <a:rPr lang="en-US" sz="2200" dirty="0">
                <a:solidFill>
                  <a:srgbClr val="0070C0"/>
                </a:solidFill>
              </a:rPr>
              <a:t>Could not be determined</a:t>
            </a:r>
          </a:p>
          <a:p>
            <a:pPr lvl="1"/>
            <a:r>
              <a:rPr lang="en-US" sz="2200" dirty="0">
                <a:solidFill>
                  <a:srgbClr val="0070C0"/>
                </a:solidFill>
              </a:rPr>
              <a:t>Pending investigation</a:t>
            </a:r>
          </a:p>
          <a:p>
            <a:pPr lvl="1"/>
            <a:r>
              <a:rPr lang="en-US" sz="2200" dirty="0">
                <a:solidFill>
                  <a:srgbClr val="0070C0"/>
                </a:solidFill>
              </a:rPr>
              <a:t>Unknown</a:t>
            </a:r>
          </a:p>
          <a:p>
            <a:pPr lvl="1"/>
            <a:endParaRPr lang="en-US" sz="2400" dirty="0"/>
          </a:p>
          <a:p>
            <a:endParaRPr lang="en-US" dirty="0"/>
          </a:p>
        </p:txBody>
      </p:sp>
    </p:spTree>
    <p:extLst>
      <p:ext uri="{BB962C8B-B14F-4D97-AF65-F5344CB8AC3E}">
        <p14:creationId xmlns:p14="http://schemas.microsoft.com/office/powerpoint/2010/main" val="184559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8550-4CD1-41A4-886A-B60E29FB113D}"/>
              </a:ext>
            </a:extLst>
          </p:cNvPr>
          <p:cNvSpPr>
            <a:spLocks noGrp="1"/>
          </p:cNvSpPr>
          <p:nvPr>
            <p:ph type="title"/>
          </p:nvPr>
        </p:nvSpPr>
        <p:spPr/>
        <p:txBody>
          <a:bodyPr/>
          <a:lstStyle/>
          <a:p>
            <a:r>
              <a:rPr lang="en-US" dirty="0"/>
              <a:t>injuries</a:t>
            </a:r>
          </a:p>
        </p:txBody>
      </p:sp>
      <p:sp>
        <p:nvSpPr>
          <p:cNvPr id="3" name="Content Placeholder 2">
            <a:extLst>
              <a:ext uri="{FF2B5EF4-FFF2-40B4-BE49-F238E27FC236}">
                <a16:creationId xmlns:a16="http://schemas.microsoft.com/office/drawing/2014/main" id="{58A93941-B835-4A74-ADD2-6CAB45B83076}"/>
              </a:ext>
            </a:extLst>
          </p:cNvPr>
          <p:cNvSpPr>
            <a:spLocks noGrp="1"/>
          </p:cNvSpPr>
          <p:nvPr>
            <p:ph idx="1"/>
          </p:nvPr>
        </p:nvSpPr>
        <p:spPr>
          <a:xfrm>
            <a:off x="457200" y="1365120"/>
            <a:ext cx="8229600" cy="4867520"/>
          </a:xfrm>
        </p:spPr>
        <p:txBody>
          <a:bodyPr/>
          <a:lstStyle/>
          <a:p>
            <a:r>
              <a:rPr lang="en-US" sz="2800" dirty="0"/>
              <a:t>WHO ICD-10 coding guidelines for injuries with unknown intent default to </a:t>
            </a:r>
            <a:r>
              <a:rPr lang="en-US" sz="2800" dirty="0">
                <a:solidFill>
                  <a:srgbClr val="0070C0"/>
                </a:solidFill>
              </a:rPr>
              <a:t>ACCIDENTAL</a:t>
            </a:r>
          </a:p>
          <a:p>
            <a:endParaRPr lang="en-US" sz="2800" dirty="0"/>
          </a:p>
          <a:p>
            <a:r>
              <a:rPr lang="en-US" sz="2800" dirty="0"/>
              <a:t>Where gunshot wound is stated on DHA-1663 with no intent stated will be coded to </a:t>
            </a:r>
            <a:r>
              <a:rPr lang="en-US" sz="2800" dirty="0">
                <a:solidFill>
                  <a:srgbClr val="0070C0"/>
                </a:solidFill>
              </a:rPr>
              <a:t>accidental gunshot </a:t>
            </a:r>
            <a:r>
              <a:rPr lang="en-US" sz="2800" dirty="0"/>
              <a:t>as cause of death</a:t>
            </a:r>
            <a:endParaRPr lang="en-US" sz="2400" dirty="0"/>
          </a:p>
          <a:p>
            <a:endParaRPr lang="en-US" dirty="0"/>
          </a:p>
        </p:txBody>
      </p:sp>
    </p:spTree>
    <p:extLst>
      <p:ext uri="{BB962C8B-B14F-4D97-AF65-F5344CB8AC3E}">
        <p14:creationId xmlns:p14="http://schemas.microsoft.com/office/powerpoint/2010/main" val="1443812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8295AA-BE67-488C-A226-2650172258B5}"/>
              </a:ext>
            </a:extLst>
          </p:cNvPr>
          <p:cNvPicPr>
            <a:picLocks noChangeAspect="1"/>
          </p:cNvPicPr>
          <p:nvPr/>
        </p:nvPicPr>
        <p:blipFill>
          <a:blip r:embed="rId2"/>
          <a:stretch>
            <a:fillRect/>
          </a:stretch>
        </p:blipFill>
        <p:spPr>
          <a:xfrm>
            <a:off x="4139952" y="97971"/>
            <a:ext cx="4580709" cy="6662057"/>
          </a:xfrm>
          <a:prstGeom prst="rect">
            <a:avLst/>
          </a:prstGeom>
        </p:spPr>
      </p:pic>
      <p:sp>
        <p:nvSpPr>
          <p:cNvPr id="2" name="Title 1">
            <a:extLst>
              <a:ext uri="{FF2B5EF4-FFF2-40B4-BE49-F238E27FC236}">
                <a16:creationId xmlns:a16="http://schemas.microsoft.com/office/drawing/2014/main" id="{063A34DD-E4B6-477F-A868-DE540C50F7F5}"/>
              </a:ext>
            </a:extLst>
          </p:cNvPr>
          <p:cNvSpPr>
            <a:spLocks noGrp="1"/>
          </p:cNvSpPr>
          <p:nvPr>
            <p:ph type="title"/>
          </p:nvPr>
        </p:nvSpPr>
        <p:spPr/>
        <p:txBody>
          <a:bodyPr/>
          <a:lstStyle/>
          <a:p>
            <a:r>
              <a:rPr lang="en-US" b="1" dirty="0">
                <a:solidFill>
                  <a:srgbClr val="0070C0"/>
                </a:solidFill>
              </a:rPr>
              <a:t>International form of MCCD</a:t>
            </a:r>
          </a:p>
        </p:txBody>
      </p:sp>
      <p:sp>
        <p:nvSpPr>
          <p:cNvPr id="5" name="Text Placeholder 4">
            <a:extLst>
              <a:ext uri="{FF2B5EF4-FFF2-40B4-BE49-F238E27FC236}">
                <a16:creationId xmlns:a16="http://schemas.microsoft.com/office/drawing/2014/main" id="{7E564728-E912-46E1-92E3-090F161AE791}"/>
              </a:ext>
            </a:extLst>
          </p:cNvPr>
          <p:cNvSpPr>
            <a:spLocks noGrp="1"/>
          </p:cNvSpPr>
          <p:nvPr>
            <p:ph type="body" sz="half" idx="2"/>
          </p:nvPr>
        </p:nvSpPr>
        <p:spPr/>
        <p:txBody>
          <a:bodyPr>
            <a:normAutofit/>
          </a:bodyPr>
          <a:lstStyle/>
          <a:p>
            <a:r>
              <a:rPr lang="en-US" sz="2000" dirty="0"/>
              <a:t>Administrative data</a:t>
            </a:r>
          </a:p>
          <a:p>
            <a:r>
              <a:rPr lang="en-US" sz="2000" dirty="0"/>
              <a:t>Frame A: Causes of death</a:t>
            </a:r>
          </a:p>
          <a:p>
            <a:r>
              <a:rPr lang="en-US" sz="2000" dirty="0"/>
              <a:t>Frame B: Other medical data including Manner of Death</a:t>
            </a:r>
          </a:p>
        </p:txBody>
      </p:sp>
    </p:spTree>
    <p:extLst>
      <p:ext uri="{BB962C8B-B14F-4D97-AF65-F5344CB8AC3E}">
        <p14:creationId xmlns:p14="http://schemas.microsoft.com/office/powerpoint/2010/main" val="1686046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0F5CB8-4BF1-417E-A382-67A0582FF2C6}"/>
              </a:ext>
            </a:extLst>
          </p:cNvPr>
          <p:cNvPicPr>
            <a:picLocks noChangeAspect="1"/>
          </p:cNvPicPr>
          <p:nvPr/>
        </p:nvPicPr>
        <p:blipFill>
          <a:blip r:embed="rId2"/>
          <a:stretch>
            <a:fillRect/>
          </a:stretch>
        </p:blipFill>
        <p:spPr>
          <a:xfrm>
            <a:off x="103670" y="1628800"/>
            <a:ext cx="8692086" cy="2880320"/>
          </a:xfrm>
          <a:prstGeom prst="rect">
            <a:avLst/>
          </a:prstGeom>
        </p:spPr>
      </p:pic>
      <p:sp>
        <p:nvSpPr>
          <p:cNvPr id="5" name="Title 4">
            <a:extLst>
              <a:ext uri="{FF2B5EF4-FFF2-40B4-BE49-F238E27FC236}">
                <a16:creationId xmlns:a16="http://schemas.microsoft.com/office/drawing/2014/main" id="{66CB7BE3-D70C-4043-ABD7-EBB17018F735}"/>
              </a:ext>
            </a:extLst>
          </p:cNvPr>
          <p:cNvSpPr>
            <a:spLocks noGrp="1"/>
          </p:cNvSpPr>
          <p:nvPr>
            <p:ph type="title"/>
          </p:nvPr>
        </p:nvSpPr>
        <p:spPr/>
        <p:txBody>
          <a:bodyPr/>
          <a:lstStyle/>
          <a:p>
            <a:r>
              <a:rPr lang="en-US" dirty="0"/>
              <a:t>Causes of death</a:t>
            </a:r>
          </a:p>
        </p:txBody>
      </p:sp>
    </p:spTree>
    <p:extLst>
      <p:ext uri="{BB962C8B-B14F-4D97-AF65-F5344CB8AC3E}">
        <p14:creationId xmlns:p14="http://schemas.microsoft.com/office/powerpoint/2010/main" val="1601313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D065A-3335-41B6-A152-EC7492EC983D}"/>
              </a:ext>
            </a:extLst>
          </p:cNvPr>
          <p:cNvPicPr>
            <a:picLocks noChangeAspect="1"/>
          </p:cNvPicPr>
          <p:nvPr/>
        </p:nvPicPr>
        <p:blipFill>
          <a:blip r:embed="rId2"/>
          <a:stretch>
            <a:fillRect/>
          </a:stretch>
        </p:blipFill>
        <p:spPr>
          <a:xfrm>
            <a:off x="127693" y="836712"/>
            <a:ext cx="8660702" cy="5472608"/>
          </a:xfrm>
          <a:prstGeom prst="rect">
            <a:avLst/>
          </a:prstGeom>
        </p:spPr>
      </p:pic>
      <p:sp>
        <p:nvSpPr>
          <p:cNvPr id="4" name="Rectangle 3">
            <a:extLst>
              <a:ext uri="{FF2B5EF4-FFF2-40B4-BE49-F238E27FC236}">
                <a16:creationId xmlns:a16="http://schemas.microsoft.com/office/drawing/2014/main" id="{41733555-C15B-425B-B0CA-04F3163F1E4D}"/>
              </a:ext>
            </a:extLst>
          </p:cNvPr>
          <p:cNvSpPr/>
          <p:nvPr/>
        </p:nvSpPr>
        <p:spPr>
          <a:xfrm>
            <a:off x="395535" y="2996952"/>
            <a:ext cx="8392859" cy="1368152"/>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F49C57-D20D-46CE-8340-E150F9E3822B}"/>
              </a:ext>
            </a:extLst>
          </p:cNvPr>
          <p:cNvSpPr>
            <a:spLocks noGrp="1"/>
          </p:cNvSpPr>
          <p:nvPr>
            <p:ph type="title"/>
          </p:nvPr>
        </p:nvSpPr>
        <p:spPr>
          <a:xfrm>
            <a:off x="477164" y="248637"/>
            <a:ext cx="8229600" cy="518400"/>
          </a:xfrm>
        </p:spPr>
        <p:txBody>
          <a:bodyPr/>
          <a:lstStyle/>
          <a:p>
            <a:r>
              <a:rPr lang="en-US" dirty="0"/>
              <a:t>Manner of death</a:t>
            </a:r>
          </a:p>
        </p:txBody>
      </p:sp>
    </p:spTree>
    <p:extLst>
      <p:ext uri="{BB962C8B-B14F-4D97-AF65-F5344CB8AC3E}">
        <p14:creationId xmlns:p14="http://schemas.microsoft.com/office/powerpoint/2010/main" val="148963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EE72A8-0F5C-4D9D-853A-7E4AC123EF36}"/>
              </a:ext>
            </a:extLst>
          </p:cNvPr>
          <p:cNvSpPr>
            <a:spLocks noGrp="1"/>
          </p:cNvSpPr>
          <p:nvPr>
            <p:ph type="title"/>
          </p:nvPr>
        </p:nvSpPr>
        <p:spPr/>
        <p:txBody>
          <a:bodyPr/>
          <a:lstStyle/>
          <a:p>
            <a:r>
              <a:rPr lang="en-US" b="1" dirty="0">
                <a:solidFill>
                  <a:srgbClr val="0070C0"/>
                </a:solidFill>
              </a:rPr>
              <a:t>Injury burden in SA vs Global</a:t>
            </a:r>
          </a:p>
        </p:txBody>
      </p:sp>
      <p:pic>
        <p:nvPicPr>
          <p:cNvPr id="4" name="Content Placeholder 3">
            <a:extLst>
              <a:ext uri="{FF2B5EF4-FFF2-40B4-BE49-F238E27FC236}">
                <a16:creationId xmlns:a16="http://schemas.microsoft.com/office/drawing/2014/main" id="{7EFEDCC5-9003-4035-B73D-0E33E0CA18E0}"/>
              </a:ext>
            </a:extLst>
          </p:cNvPr>
          <p:cNvPicPr>
            <a:picLocks noGrp="1" noChangeAspect="1"/>
          </p:cNvPicPr>
          <p:nvPr>
            <p:ph idx="1"/>
          </p:nvPr>
        </p:nvPicPr>
        <p:blipFill>
          <a:blip r:embed="rId2"/>
          <a:stretch>
            <a:fillRect/>
          </a:stretch>
        </p:blipFill>
        <p:spPr>
          <a:xfrm>
            <a:off x="3887788" y="1260420"/>
            <a:ext cx="4629150" cy="4327634"/>
          </a:xfrm>
          <a:prstGeom prst="rect">
            <a:avLst/>
          </a:prstGeom>
        </p:spPr>
      </p:pic>
      <p:sp>
        <p:nvSpPr>
          <p:cNvPr id="6" name="Text Placeholder 5">
            <a:extLst>
              <a:ext uri="{FF2B5EF4-FFF2-40B4-BE49-F238E27FC236}">
                <a16:creationId xmlns:a16="http://schemas.microsoft.com/office/drawing/2014/main" id="{442729ED-4E90-422A-BB96-A5F46395681B}"/>
              </a:ext>
            </a:extLst>
          </p:cNvPr>
          <p:cNvSpPr>
            <a:spLocks noGrp="1"/>
          </p:cNvSpPr>
          <p:nvPr>
            <p:ph type="body" sz="half" idx="2"/>
          </p:nvPr>
        </p:nvSpPr>
        <p:spPr/>
        <p:txBody>
          <a:bodyPr>
            <a:normAutofit/>
          </a:bodyPr>
          <a:lstStyle/>
          <a:p>
            <a:r>
              <a:rPr lang="en-US" sz="1800" b="1" dirty="0">
                <a:solidFill>
                  <a:srgbClr val="0070C0"/>
                </a:solidFill>
              </a:rPr>
              <a:t>All injuries</a:t>
            </a:r>
          </a:p>
          <a:p>
            <a:r>
              <a:rPr lang="en-US" sz="1800" dirty="0"/>
              <a:t>Global:	 55.6 per 100 000</a:t>
            </a:r>
          </a:p>
          <a:p>
            <a:r>
              <a:rPr lang="en-US" sz="1800" dirty="0"/>
              <a:t>SA:	101.6 per 100 000</a:t>
            </a:r>
          </a:p>
          <a:p>
            <a:r>
              <a:rPr lang="en-US" sz="1800" b="1" dirty="0">
                <a:solidFill>
                  <a:srgbClr val="0070C0"/>
                </a:solidFill>
              </a:rPr>
              <a:t>Transport injuries</a:t>
            </a:r>
          </a:p>
          <a:p>
            <a:r>
              <a:rPr lang="en-US" sz="1800" dirty="0"/>
              <a:t>Global: 	16.5</a:t>
            </a:r>
          </a:p>
          <a:p>
            <a:r>
              <a:rPr lang="en-US" sz="1800" dirty="0"/>
              <a:t>SA:	35.7</a:t>
            </a:r>
          </a:p>
          <a:p>
            <a:r>
              <a:rPr lang="en-US" sz="1800" b="1" dirty="0">
                <a:solidFill>
                  <a:srgbClr val="0070C0"/>
                </a:solidFill>
              </a:rPr>
              <a:t>Homicide</a:t>
            </a:r>
          </a:p>
          <a:p>
            <a:r>
              <a:rPr lang="en-US" sz="1800" dirty="0"/>
              <a:t>Global:	5.4 per 100 000</a:t>
            </a:r>
          </a:p>
          <a:p>
            <a:r>
              <a:rPr lang="en-US" sz="1800" dirty="0"/>
              <a:t>SA:	34.4 per 100 000</a:t>
            </a:r>
          </a:p>
          <a:p>
            <a:r>
              <a:rPr lang="en-US" sz="1800" b="1" dirty="0">
                <a:solidFill>
                  <a:srgbClr val="0070C0"/>
                </a:solidFill>
              </a:rPr>
              <a:t>5</a:t>
            </a:r>
            <a:r>
              <a:rPr lang="en-US" sz="1800" b="1" baseline="30000" dirty="0">
                <a:solidFill>
                  <a:srgbClr val="0070C0"/>
                </a:solidFill>
              </a:rPr>
              <a:t>th</a:t>
            </a:r>
            <a:r>
              <a:rPr lang="en-US" sz="1800" b="1" dirty="0">
                <a:solidFill>
                  <a:srgbClr val="0070C0"/>
                </a:solidFill>
              </a:rPr>
              <a:t> highest homicide rate</a:t>
            </a:r>
          </a:p>
        </p:txBody>
      </p:sp>
    </p:spTree>
    <p:extLst>
      <p:ext uri="{BB962C8B-B14F-4D97-AF65-F5344CB8AC3E}">
        <p14:creationId xmlns:p14="http://schemas.microsoft.com/office/powerpoint/2010/main" val="651156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2E1C2C7-DF47-4A63-AE85-3C5C2A1991C0}"/>
              </a:ext>
            </a:extLst>
          </p:cNvPr>
          <p:cNvSpPr>
            <a:spLocks noGrp="1"/>
          </p:cNvSpPr>
          <p:nvPr>
            <p:ph idx="1"/>
          </p:nvPr>
        </p:nvSpPr>
        <p:spPr>
          <a:xfrm>
            <a:off x="457200" y="1412776"/>
            <a:ext cx="8229600" cy="4320480"/>
          </a:xfrm>
        </p:spPr>
        <p:txBody>
          <a:bodyPr>
            <a:normAutofit/>
          </a:bodyPr>
          <a:lstStyle/>
          <a:p>
            <a:pPr lvl="0"/>
            <a:r>
              <a:rPr lang="en-US" sz="2000" dirty="0">
                <a:solidFill>
                  <a:srgbClr val="0D6AA3"/>
                </a:solidFill>
              </a:rPr>
              <a:t>Death due to COVID-19</a:t>
            </a:r>
          </a:p>
          <a:p>
            <a:pPr lvl="1"/>
            <a:r>
              <a:rPr lang="en-US" sz="1600" dirty="0"/>
              <a:t>A death resulting from an illness compatible with COVID-19, in a probable or confirmed COVID-19 case, unless there is a clear alternative cause of death unrelated to COVID (trauma). </a:t>
            </a:r>
          </a:p>
          <a:p>
            <a:pPr lvl="1"/>
            <a:r>
              <a:rPr lang="en-US" sz="1600" dirty="0"/>
              <a:t>The </a:t>
            </a:r>
            <a:r>
              <a:rPr lang="en-US" sz="1600" b="1" dirty="0">
                <a:solidFill>
                  <a:srgbClr val="0D6AA3"/>
                </a:solidFill>
              </a:rPr>
              <a:t>UCOD</a:t>
            </a:r>
            <a:r>
              <a:rPr lang="en-US" sz="1600" dirty="0"/>
              <a:t> of a person who died </a:t>
            </a:r>
            <a:r>
              <a:rPr lang="en-US" sz="1600" b="1" dirty="0">
                <a:solidFill>
                  <a:srgbClr val="0D6AA3"/>
                </a:solidFill>
              </a:rPr>
              <a:t>due</a:t>
            </a:r>
            <a:r>
              <a:rPr lang="en-US" sz="1600" dirty="0"/>
              <a:t> to COVID-19 disease (laboratory confirmation or clinical grounds only) should be stated as COVID-19 in </a:t>
            </a:r>
            <a:r>
              <a:rPr lang="en-US" sz="1600" b="1" dirty="0">
                <a:solidFill>
                  <a:srgbClr val="0070C0"/>
                </a:solidFill>
              </a:rPr>
              <a:t>Part 1</a:t>
            </a:r>
          </a:p>
          <a:p>
            <a:pPr lvl="1"/>
            <a:r>
              <a:rPr lang="en-US" sz="1600" dirty="0"/>
              <a:t>Report </a:t>
            </a:r>
            <a:r>
              <a:rPr lang="en-US" sz="1600" b="1" dirty="0">
                <a:solidFill>
                  <a:srgbClr val="0070C0"/>
                </a:solidFill>
              </a:rPr>
              <a:t>co-morbidities</a:t>
            </a:r>
            <a:r>
              <a:rPr lang="en-US" sz="1600" dirty="0"/>
              <a:t> in </a:t>
            </a:r>
            <a:r>
              <a:rPr lang="en-US" sz="1600" b="1" dirty="0">
                <a:solidFill>
                  <a:srgbClr val="0070C0"/>
                </a:solidFill>
              </a:rPr>
              <a:t>Part 2</a:t>
            </a:r>
          </a:p>
          <a:p>
            <a:pPr lvl="1"/>
            <a:r>
              <a:rPr lang="en-US" sz="1600" dirty="0"/>
              <a:t>No period of complete recovery between illness and death </a:t>
            </a:r>
          </a:p>
          <a:p>
            <a:r>
              <a:rPr lang="en-US" sz="2000" dirty="0">
                <a:solidFill>
                  <a:srgbClr val="0D6AA3"/>
                </a:solidFill>
              </a:rPr>
              <a:t>COVID-19-related death</a:t>
            </a:r>
          </a:p>
          <a:p>
            <a:pPr lvl="1"/>
            <a:r>
              <a:rPr lang="en-US" sz="1600" dirty="0"/>
              <a:t>Deaths in COVID-19 positive persons which are due to accidental/incidental causes (</a:t>
            </a:r>
            <a:r>
              <a:rPr lang="en-US" sz="1600" dirty="0" err="1"/>
              <a:t>eg.</a:t>
            </a:r>
            <a:r>
              <a:rPr lang="en-US" sz="1600" dirty="0"/>
              <a:t> trauma), or natural causes where COVID-19 was not identified as the UCOD (</a:t>
            </a:r>
            <a:r>
              <a:rPr lang="en-US" sz="1600" dirty="0" err="1"/>
              <a:t>eg.</a:t>
            </a:r>
            <a:r>
              <a:rPr lang="en-US" sz="1600" dirty="0"/>
              <a:t> Cases with severe, advanced pre-existing disease).</a:t>
            </a:r>
          </a:p>
          <a:p>
            <a:pPr lvl="1"/>
            <a:r>
              <a:rPr lang="en-US" sz="1600" dirty="0"/>
              <a:t>If </a:t>
            </a:r>
            <a:r>
              <a:rPr lang="en-US" sz="1600" b="1" dirty="0">
                <a:solidFill>
                  <a:srgbClr val="0070C0"/>
                </a:solidFill>
              </a:rPr>
              <a:t>COVID-19 contributed </a:t>
            </a:r>
            <a:r>
              <a:rPr lang="en-US" sz="1600" dirty="0"/>
              <a:t>to the death but was not the UCOD, report COVID-19 in </a:t>
            </a:r>
            <a:r>
              <a:rPr lang="en-US" sz="1600" b="1" dirty="0">
                <a:solidFill>
                  <a:srgbClr val="0070C0"/>
                </a:solidFill>
              </a:rPr>
              <a:t>Part 2</a:t>
            </a:r>
          </a:p>
          <a:p>
            <a:endParaRPr lang="en-US" sz="2400" dirty="0"/>
          </a:p>
        </p:txBody>
      </p:sp>
      <p:sp>
        <p:nvSpPr>
          <p:cNvPr id="7" name="TextBox 6">
            <a:extLst>
              <a:ext uri="{FF2B5EF4-FFF2-40B4-BE49-F238E27FC236}">
                <a16:creationId xmlns:a16="http://schemas.microsoft.com/office/drawing/2014/main" id="{CAC7CE88-579A-4E07-9729-C7BB2F0D5F84}"/>
              </a:ext>
            </a:extLst>
          </p:cNvPr>
          <p:cNvSpPr txBox="1"/>
          <p:nvPr/>
        </p:nvSpPr>
        <p:spPr>
          <a:xfrm>
            <a:off x="540018" y="764704"/>
            <a:ext cx="8146782" cy="492443"/>
          </a:xfrm>
          <a:prstGeom prst="rect">
            <a:avLst/>
          </a:prstGeom>
          <a:noFill/>
        </p:spPr>
        <p:txBody>
          <a:bodyPr wrap="none" rtlCol="0">
            <a:spAutoFit/>
          </a:bodyPr>
          <a:lstStyle/>
          <a:p>
            <a:r>
              <a:rPr lang="en-US" sz="2600" b="1" dirty="0">
                <a:solidFill>
                  <a:srgbClr val="0D6AA3"/>
                </a:solidFill>
                <a:latin typeface="+mj-lt"/>
              </a:rPr>
              <a:t>Definition of a COVID-19 related death (WHO 2020</a:t>
            </a:r>
            <a:r>
              <a:rPr lang="en-US" sz="2100" dirty="0">
                <a:solidFill>
                  <a:srgbClr val="0D6AA3"/>
                </a:solidFill>
              </a:rPr>
              <a:t>)</a:t>
            </a:r>
          </a:p>
        </p:txBody>
      </p:sp>
    </p:spTree>
    <p:extLst>
      <p:ext uri="{BB962C8B-B14F-4D97-AF65-F5344CB8AC3E}">
        <p14:creationId xmlns:p14="http://schemas.microsoft.com/office/powerpoint/2010/main" val="4195283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13" name="Picture 12">
            <a:extLst>
              <a:ext uri="{FF2B5EF4-FFF2-40B4-BE49-F238E27FC236}">
                <a16:creationId xmlns:a16="http://schemas.microsoft.com/office/drawing/2014/main" id="{D9223909-1331-4633-9B5D-F8D5A76264A9}"/>
              </a:ext>
            </a:extLst>
          </p:cNvPr>
          <p:cNvPicPr>
            <a:picLocks noChangeAspect="1"/>
          </p:cNvPicPr>
          <p:nvPr/>
        </p:nvPicPr>
        <p:blipFill>
          <a:blip r:embed="rId3"/>
          <a:stretch>
            <a:fillRect/>
          </a:stretch>
        </p:blipFill>
        <p:spPr>
          <a:xfrm>
            <a:off x="270316" y="2623371"/>
            <a:ext cx="8603369" cy="2748402"/>
          </a:xfrm>
          <a:prstGeom prst="rect">
            <a:avLst/>
          </a:prstGeom>
        </p:spPr>
      </p:pic>
      <p:sp>
        <p:nvSpPr>
          <p:cNvPr id="9" name="Title 1">
            <a:extLst>
              <a:ext uri="{FF2B5EF4-FFF2-40B4-BE49-F238E27FC236}">
                <a16:creationId xmlns:a16="http://schemas.microsoft.com/office/drawing/2014/main" id="{2BBD5580-CA2B-B44F-9705-BE44A5015C47}"/>
              </a:ext>
            </a:extLst>
          </p:cNvPr>
          <p:cNvSpPr txBox="1">
            <a:spLocks/>
          </p:cNvSpPr>
          <p:nvPr/>
        </p:nvSpPr>
        <p:spPr>
          <a:xfrm>
            <a:off x="0" y="852600"/>
            <a:ext cx="9144000" cy="650514"/>
          </a:xfrm>
          <a:prstGeom prst="rect">
            <a:avLst/>
          </a:prstGeom>
          <a:solidFill>
            <a:srgbClr val="0076A8"/>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bg1"/>
                </a:solidFill>
              </a:rPr>
              <a:t>Example of death due to COVID-19 (confirmed) </a:t>
            </a:r>
            <a:endParaRPr lang="en-US" sz="3000" b="1" dirty="0">
              <a:solidFill>
                <a:schemeClr val="bg1"/>
              </a:solidFill>
              <a:latin typeface="Calibri Light (Headings)"/>
            </a:endParaRPr>
          </a:p>
        </p:txBody>
      </p:sp>
      <p:sp>
        <p:nvSpPr>
          <p:cNvPr id="427" name="Google Shape;427;p48"/>
          <p:cNvSpPr txBox="1"/>
          <p:nvPr/>
        </p:nvSpPr>
        <p:spPr>
          <a:xfrm>
            <a:off x="3426400" y="3622305"/>
            <a:ext cx="3016681"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Acute respiratory distress syndrome</a:t>
            </a:r>
            <a:endParaRPr sz="1350" dirty="0"/>
          </a:p>
        </p:txBody>
      </p:sp>
      <p:sp>
        <p:nvSpPr>
          <p:cNvPr id="11" name="Google Shape;426;p48">
            <a:extLst>
              <a:ext uri="{FF2B5EF4-FFF2-40B4-BE49-F238E27FC236}">
                <a16:creationId xmlns:a16="http://schemas.microsoft.com/office/drawing/2014/main" id="{1047FDFB-E934-4A3C-8F27-1772F2FA68A5}"/>
              </a:ext>
            </a:extLst>
          </p:cNvPr>
          <p:cNvSpPr txBox="1"/>
          <p:nvPr/>
        </p:nvSpPr>
        <p:spPr>
          <a:xfrm>
            <a:off x="3443570" y="3997573"/>
            <a:ext cx="1466892"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Pneumonia</a:t>
            </a:r>
            <a:endParaRPr sz="1350" dirty="0"/>
          </a:p>
        </p:txBody>
      </p:sp>
      <p:sp>
        <p:nvSpPr>
          <p:cNvPr id="14" name="Google Shape;426;p48">
            <a:extLst>
              <a:ext uri="{FF2B5EF4-FFF2-40B4-BE49-F238E27FC236}">
                <a16:creationId xmlns:a16="http://schemas.microsoft.com/office/drawing/2014/main" id="{93467D82-F218-42B5-B979-AE08FD9D2D89}"/>
              </a:ext>
            </a:extLst>
          </p:cNvPr>
          <p:cNvSpPr txBox="1"/>
          <p:nvPr/>
        </p:nvSpPr>
        <p:spPr>
          <a:xfrm>
            <a:off x="3426399" y="4386093"/>
            <a:ext cx="1960650"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Confirmed COVID-19</a:t>
            </a:r>
            <a:endParaRPr sz="1350" dirty="0"/>
          </a:p>
        </p:txBody>
      </p:sp>
      <p:sp>
        <p:nvSpPr>
          <p:cNvPr id="426" name="Google Shape;426;p48"/>
          <p:cNvSpPr txBox="1"/>
          <p:nvPr/>
        </p:nvSpPr>
        <p:spPr>
          <a:xfrm>
            <a:off x="7112050" y="4386094"/>
            <a:ext cx="857992"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10 days</a:t>
            </a:r>
            <a:endParaRPr sz="1350" dirty="0"/>
          </a:p>
        </p:txBody>
      </p:sp>
      <p:sp>
        <p:nvSpPr>
          <p:cNvPr id="12" name="Google Shape;426;p48">
            <a:extLst>
              <a:ext uri="{FF2B5EF4-FFF2-40B4-BE49-F238E27FC236}">
                <a16:creationId xmlns:a16="http://schemas.microsoft.com/office/drawing/2014/main" id="{990735EB-6F12-4E26-8F65-2D4D59281794}"/>
              </a:ext>
            </a:extLst>
          </p:cNvPr>
          <p:cNvSpPr txBox="1"/>
          <p:nvPr/>
        </p:nvSpPr>
        <p:spPr>
          <a:xfrm>
            <a:off x="7112052" y="3618504"/>
            <a:ext cx="857992"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2 days</a:t>
            </a:r>
            <a:endParaRPr sz="1350" dirty="0"/>
          </a:p>
        </p:txBody>
      </p:sp>
      <p:sp>
        <p:nvSpPr>
          <p:cNvPr id="15" name="Google Shape;426;p48">
            <a:extLst>
              <a:ext uri="{FF2B5EF4-FFF2-40B4-BE49-F238E27FC236}">
                <a16:creationId xmlns:a16="http://schemas.microsoft.com/office/drawing/2014/main" id="{5C93B73C-4177-4839-AF8B-D057F5359386}"/>
              </a:ext>
            </a:extLst>
          </p:cNvPr>
          <p:cNvSpPr txBox="1"/>
          <p:nvPr/>
        </p:nvSpPr>
        <p:spPr>
          <a:xfrm>
            <a:off x="7112051" y="4021212"/>
            <a:ext cx="857992"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10 days</a:t>
            </a:r>
            <a:endParaRPr sz="1350" dirty="0"/>
          </a:p>
        </p:txBody>
      </p:sp>
      <p:sp>
        <p:nvSpPr>
          <p:cNvPr id="5" name="TextBox 4">
            <a:extLst>
              <a:ext uri="{FF2B5EF4-FFF2-40B4-BE49-F238E27FC236}">
                <a16:creationId xmlns:a16="http://schemas.microsoft.com/office/drawing/2014/main" id="{68788DCB-A2CA-4554-835E-6DE9D6BE2A36}"/>
              </a:ext>
            </a:extLst>
          </p:cNvPr>
          <p:cNvSpPr txBox="1"/>
          <p:nvPr/>
        </p:nvSpPr>
        <p:spPr>
          <a:xfrm>
            <a:off x="270316" y="1671166"/>
            <a:ext cx="8514221" cy="738664"/>
          </a:xfrm>
          <a:prstGeom prst="rect">
            <a:avLst/>
          </a:prstGeom>
          <a:noFill/>
        </p:spPr>
        <p:txBody>
          <a:bodyPr wrap="square" rtlCol="0">
            <a:spAutoFit/>
          </a:bodyPr>
          <a:lstStyle/>
          <a:p>
            <a:r>
              <a:rPr lang="en-US" sz="1400" dirty="0"/>
              <a:t>A 55 year old female develops symptoms suggestive of COVID-19 and is admitted for increasing</a:t>
            </a:r>
          </a:p>
          <a:p>
            <a:r>
              <a:rPr lang="en-US" sz="1400" dirty="0"/>
              <a:t>SOB. A COVID-19 test is positive. She develops bilateral pneumonia and becomes progressively worse over the next 8 days. She goes into acute respiratory distress syndrome and dies two days later.</a:t>
            </a:r>
          </a:p>
        </p:txBody>
      </p:sp>
    </p:spTree>
    <p:extLst>
      <p:ext uri="{BB962C8B-B14F-4D97-AF65-F5344CB8AC3E}">
        <p14:creationId xmlns:p14="http://schemas.microsoft.com/office/powerpoint/2010/main" val="4016147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13" name="Picture 12">
            <a:extLst>
              <a:ext uri="{FF2B5EF4-FFF2-40B4-BE49-F238E27FC236}">
                <a16:creationId xmlns:a16="http://schemas.microsoft.com/office/drawing/2014/main" id="{D9223909-1331-4633-9B5D-F8D5A76264A9}"/>
              </a:ext>
            </a:extLst>
          </p:cNvPr>
          <p:cNvPicPr>
            <a:picLocks noChangeAspect="1"/>
          </p:cNvPicPr>
          <p:nvPr/>
        </p:nvPicPr>
        <p:blipFill>
          <a:blip r:embed="rId3"/>
          <a:stretch>
            <a:fillRect/>
          </a:stretch>
        </p:blipFill>
        <p:spPr>
          <a:xfrm>
            <a:off x="270316" y="2612986"/>
            <a:ext cx="8603369" cy="2748402"/>
          </a:xfrm>
          <a:prstGeom prst="rect">
            <a:avLst/>
          </a:prstGeom>
        </p:spPr>
      </p:pic>
      <p:sp>
        <p:nvSpPr>
          <p:cNvPr id="426" name="Google Shape;426;p48"/>
          <p:cNvSpPr txBox="1"/>
          <p:nvPr/>
        </p:nvSpPr>
        <p:spPr>
          <a:xfrm>
            <a:off x="7029543" y="4258817"/>
            <a:ext cx="857992"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10 days</a:t>
            </a:r>
            <a:endParaRPr sz="1350" dirty="0"/>
          </a:p>
        </p:txBody>
      </p:sp>
      <p:sp>
        <p:nvSpPr>
          <p:cNvPr id="427" name="Google Shape;427;p48"/>
          <p:cNvSpPr txBox="1"/>
          <p:nvPr/>
        </p:nvSpPr>
        <p:spPr>
          <a:xfrm>
            <a:off x="3345480" y="3525762"/>
            <a:ext cx="3016681"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Acute respiratory distress syndrome</a:t>
            </a:r>
            <a:endParaRPr sz="1350" dirty="0"/>
          </a:p>
        </p:txBody>
      </p:sp>
      <p:sp>
        <p:nvSpPr>
          <p:cNvPr id="9" name="Title 1">
            <a:extLst>
              <a:ext uri="{FF2B5EF4-FFF2-40B4-BE49-F238E27FC236}">
                <a16:creationId xmlns:a16="http://schemas.microsoft.com/office/drawing/2014/main" id="{2BBD5580-CA2B-B44F-9705-BE44A5015C47}"/>
              </a:ext>
            </a:extLst>
          </p:cNvPr>
          <p:cNvSpPr txBox="1">
            <a:spLocks/>
          </p:cNvSpPr>
          <p:nvPr/>
        </p:nvSpPr>
        <p:spPr>
          <a:xfrm>
            <a:off x="0" y="852600"/>
            <a:ext cx="9144000" cy="650514"/>
          </a:xfrm>
          <a:prstGeom prst="rect">
            <a:avLst/>
          </a:prstGeom>
          <a:solidFill>
            <a:srgbClr val="0076A8"/>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bg1"/>
                </a:solidFill>
              </a:rPr>
              <a:t>Example of death due to COVID-19 (suspected) </a:t>
            </a:r>
            <a:endParaRPr lang="en-US" sz="3000" b="1" dirty="0">
              <a:solidFill>
                <a:schemeClr val="bg1"/>
              </a:solidFill>
              <a:latin typeface="Calibri Light (Headings)"/>
            </a:endParaRPr>
          </a:p>
        </p:txBody>
      </p:sp>
      <p:sp>
        <p:nvSpPr>
          <p:cNvPr id="11" name="Google Shape;426;p48">
            <a:extLst>
              <a:ext uri="{FF2B5EF4-FFF2-40B4-BE49-F238E27FC236}">
                <a16:creationId xmlns:a16="http://schemas.microsoft.com/office/drawing/2014/main" id="{1047FDFB-E934-4A3C-8F27-1772F2FA68A5}"/>
              </a:ext>
            </a:extLst>
          </p:cNvPr>
          <p:cNvSpPr txBox="1"/>
          <p:nvPr/>
        </p:nvSpPr>
        <p:spPr>
          <a:xfrm>
            <a:off x="3345479" y="3980107"/>
            <a:ext cx="1466892"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Pneumonia</a:t>
            </a:r>
            <a:endParaRPr sz="1350" dirty="0"/>
          </a:p>
        </p:txBody>
      </p:sp>
      <p:sp>
        <p:nvSpPr>
          <p:cNvPr id="12" name="Google Shape;426;p48">
            <a:extLst>
              <a:ext uri="{FF2B5EF4-FFF2-40B4-BE49-F238E27FC236}">
                <a16:creationId xmlns:a16="http://schemas.microsoft.com/office/drawing/2014/main" id="{990735EB-6F12-4E26-8F65-2D4D59281794}"/>
              </a:ext>
            </a:extLst>
          </p:cNvPr>
          <p:cNvSpPr txBox="1"/>
          <p:nvPr/>
        </p:nvSpPr>
        <p:spPr>
          <a:xfrm>
            <a:off x="7029543" y="3543013"/>
            <a:ext cx="857992"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2 days</a:t>
            </a:r>
            <a:endParaRPr sz="1350" dirty="0"/>
          </a:p>
        </p:txBody>
      </p:sp>
      <p:sp>
        <p:nvSpPr>
          <p:cNvPr id="14" name="Google Shape;426;p48">
            <a:extLst>
              <a:ext uri="{FF2B5EF4-FFF2-40B4-BE49-F238E27FC236}">
                <a16:creationId xmlns:a16="http://schemas.microsoft.com/office/drawing/2014/main" id="{93467D82-F218-42B5-B979-AE08FD9D2D89}"/>
              </a:ext>
            </a:extLst>
          </p:cNvPr>
          <p:cNvSpPr txBox="1"/>
          <p:nvPr/>
        </p:nvSpPr>
        <p:spPr>
          <a:xfrm>
            <a:off x="3345479" y="4305076"/>
            <a:ext cx="1960650"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Suspected COVID-19</a:t>
            </a:r>
            <a:endParaRPr sz="1350" dirty="0"/>
          </a:p>
        </p:txBody>
      </p:sp>
      <p:sp>
        <p:nvSpPr>
          <p:cNvPr id="15" name="Google Shape;426;p48">
            <a:extLst>
              <a:ext uri="{FF2B5EF4-FFF2-40B4-BE49-F238E27FC236}">
                <a16:creationId xmlns:a16="http://schemas.microsoft.com/office/drawing/2014/main" id="{5C93B73C-4177-4839-AF8B-D057F5359386}"/>
              </a:ext>
            </a:extLst>
          </p:cNvPr>
          <p:cNvSpPr txBox="1"/>
          <p:nvPr/>
        </p:nvSpPr>
        <p:spPr>
          <a:xfrm>
            <a:off x="7029543" y="3944245"/>
            <a:ext cx="857992"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10 days</a:t>
            </a:r>
            <a:endParaRPr sz="1350" dirty="0"/>
          </a:p>
        </p:txBody>
      </p:sp>
      <p:sp>
        <p:nvSpPr>
          <p:cNvPr id="2" name="TextBox 1">
            <a:extLst>
              <a:ext uri="{FF2B5EF4-FFF2-40B4-BE49-F238E27FC236}">
                <a16:creationId xmlns:a16="http://schemas.microsoft.com/office/drawing/2014/main" id="{260C2CA7-F998-432F-8988-073336276405}"/>
              </a:ext>
            </a:extLst>
          </p:cNvPr>
          <p:cNvSpPr txBox="1"/>
          <p:nvPr/>
        </p:nvSpPr>
        <p:spPr>
          <a:xfrm>
            <a:off x="270316" y="1658044"/>
            <a:ext cx="8603369" cy="738664"/>
          </a:xfrm>
          <a:prstGeom prst="rect">
            <a:avLst/>
          </a:prstGeom>
          <a:noFill/>
        </p:spPr>
        <p:txBody>
          <a:bodyPr wrap="square" rtlCol="0">
            <a:spAutoFit/>
          </a:bodyPr>
          <a:lstStyle/>
          <a:p>
            <a:r>
              <a:rPr lang="en-US" sz="1400" dirty="0"/>
              <a:t>A 55 year old female is admitted for an acute respiratory infection. She develops bilateral pneumonia and becomes progressively worse over the next 8 days. During this time a COVID-19 test is taken but the results are delayed. She goes into acute respiratory distress syndrome and dies two days later before the test result is available.</a:t>
            </a:r>
          </a:p>
        </p:txBody>
      </p:sp>
    </p:spTree>
    <p:extLst>
      <p:ext uri="{BB962C8B-B14F-4D97-AF65-F5344CB8AC3E}">
        <p14:creationId xmlns:p14="http://schemas.microsoft.com/office/powerpoint/2010/main" val="4236947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10" name="Rectangle 9">
            <a:extLst>
              <a:ext uri="{FF2B5EF4-FFF2-40B4-BE49-F238E27FC236}">
                <a16:creationId xmlns:a16="http://schemas.microsoft.com/office/drawing/2014/main" id="{3E84EFB4-8A06-4C6C-A043-058441D173F5}"/>
              </a:ext>
            </a:extLst>
          </p:cNvPr>
          <p:cNvSpPr/>
          <p:nvPr/>
        </p:nvSpPr>
        <p:spPr>
          <a:xfrm>
            <a:off x="264682" y="1022194"/>
            <a:ext cx="8614631" cy="2462213"/>
          </a:xfrm>
          <a:prstGeom prst="rect">
            <a:avLst/>
          </a:prstGeom>
          <a:noFill/>
        </p:spPr>
        <p:txBody>
          <a:bodyPr wrap="square">
            <a:spAutoFit/>
          </a:bodyPr>
          <a:lstStyle/>
          <a:p>
            <a:pPr algn="just"/>
            <a:r>
              <a:rPr lang="en-US" sz="1400" dirty="0"/>
              <a:t>An 8-year-old female with uncontrolled insulin-dependent diabetes mellitus (diagnosed 4 years ago), was admitted for diabetic ketoacidosis. Baseline gas suggested significant pneumonic process, with inability to effectively compensate for the metabolic acidosis. </a:t>
            </a:r>
          </a:p>
          <a:p>
            <a:pPr algn="just"/>
            <a:r>
              <a:rPr lang="en-US" sz="1400" dirty="0"/>
              <a:t>She required intubation and ventilation on admission (subsequently weaned off the ventilator), and a broad-spectrum antibiotic was administered intravenously. Admission blood and urine cultures were negative and  HbA1c &gt;18.5%.</a:t>
            </a:r>
          </a:p>
          <a:p>
            <a:pPr algn="just"/>
            <a:r>
              <a:rPr lang="en-US" sz="1400" dirty="0"/>
              <a:t>On day 2 of admission, COVID-19 swab was done, and the result was positive. She had a respiratory collapse on the evening of the 3</a:t>
            </a:r>
            <a:r>
              <a:rPr lang="en-US" sz="1400" baseline="30000" dirty="0"/>
              <a:t>rd </a:t>
            </a:r>
            <a:r>
              <a:rPr lang="en-US" sz="1400" dirty="0"/>
              <a:t>hospital day with CXR revealing bilateral extensive infiltrates, PO2: 65 mmHg, FiO2: 0.9, PF ratio 72 indicative of ARDS. She was intubated and ventilated in an isolation cubicle, and a repeat nosocomial sepsis work up yielded negative cultures. She developed pneumothorax and pneumo-mediastinum and despite treatment her condition deteriorated. She died on day 7 of admission.</a:t>
            </a:r>
          </a:p>
        </p:txBody>
      </p:sp>
      <p:pic>
        <p:nvPicPr>
          <p:cNvPr id="3" name="Picture 2" descr="Table&#10;&#10;Description automatically generated">
            <a:extLst>
              <a:ext uri="{FF2B5EF4-FFF2-40B4-BE49-F238E27FC236}">
                <a16:creationId xmlns:a16="http://schemas.microsoft.com/office/drawing/2014/main" id="{B2BA10CF-21B3-4AA5-9C79-22288E61C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83" y="3501008"/>
            <a:ext cx="8614631" cy="2498220"/>
          </a:xfrm>
          <a:prstGeom prst="rect">
            <a:avLst/>
          </a:prstGeom>
          <a:ln w="3175">
            <a:solidFill>
              <a:schemeClr val="tx1"/>
            </a:solidFill>
          </a:ln>
        </p:spPr>
      </p:pic>
      <p:sp>
        <p:nvSpPr>
          <p:cNvPr id="16" name="Google Shape;427;p48">
            <a:extLst>
              <a:ext uri="{FF2B5EF4-FFF2-40B4-BE49-F238E27FC236}">
                <a16:creationId xmlns:a16="http://schemas.microsoft.com/office/drawing/2014/main" id="{0FA7DA11-A8E6-4771-A72A-290BB7FFFED1}"/>
              </a:ext>
            </a:extLst>
          </p:cNvPr>
          <p:cNvSpPr txBox="1"/>
          <p:nvPr/>
        </p:nvSpPr>
        <p:spPr>
          <a:xfrm>
            <a:off x="3849787" y="4130341"/>
            <a:ext cx="2879483" cy="267805"/>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dirty="0">
                <a:solidFill>
                  <a:srgbClr val="FF0000"/>
                </a:solidFill>
                <a:latin typeface="Calibri"/>
                <a:ea typeface="Calibri"/>
                <a:cs typeface="Calibri"/>
                <a:sym typeface="Calibri"/>
              </a:rPr>
              <a:t>Acute respiratory distress syndrome</a:t>
            </a:r>
            <a:endParaRPr dirty="0"/>
          </a:p>
        </p:txBody>
      </p:sp>
      <p:sp>
        <p:nvSpPr>
          <p:cNvPr id="17" name="Google Shape;426;p48">
            <a:extLst>
              <a:ext uri="{FF2B5EF4-FFF2-40B4-BE49-F238E27FC236}">
                <a16:creationId xmlns:a16="http://schemas.microsoft.com/office/drawing/2014/main" id="{161CA743-F99A-4DDD-A8A2-5C97121CFA77}"/>
              </a:ext>
            </a:extLst>
          </p:cNvPr>
          <p:cNvSpPr txBox="1"/>
          <p:nvPr/>
        </p:nvSpPr>
        <p:spPr>
          <a:xfrm>
            <a:off x="7290547" y="4121147"/>
            <a:ext cx="857992"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dirty="0">
                <a:solidFill>
                  <a:srgbClr val="FF0000"/>
                </a:solidFill>
                <a:latin typeface="Calibri"/>
                <a:ea typeface="Calibri"/>
                <a:cs typeface="Calibri"/>
                <a:sym typeface="Calibri"/>
              </a:rPr>
              <a:t>7 days</a:t>
            </a:r>
            <a:endParaRPr dirty="0"/>
          </a:p>
        </p:txBody>
      </p:sp>
      <p:sp>
        <p:nvSpPr>
          <p:cNvPr id="18" name="Google Shape;427;p48">
            <a:extLst>
              <a:ext uri="{FF2B5EF4-FFF2-40B4-BE49-F238E27FC236}">
                <a16:creationId xmlns:a16="http://schemas.microsoft.com/office/drawing/2014/main" id="{1FF612E2-C6AB-4178-A8C1-09CF320BACFD}"/>
              </a:ext>
            </a:extLst>
          </p:cNvPr>
          <p:cNvSpPr txBox="1"/>
          <p:nvPr/>
        </p:nvSpPr>
        <p:spPr>
          <a:xfrm>
            <a:off x="3908813" y="4510060"/>
            <a:ext cx="2596292" cy="240137"/>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dirty="0">
                <a:solidFill>
                  <a:srgbClr val="FF0000"/>
                </a:solidFill>
                <a:latin typeface="Calibri"/>
                <a:ea typeface="Calibri"/>
                <a:cs typeface="Calibri"/>
                <a:sym typeface="Calibri"/>
              </a:rPr>
              <a:t>Confirmed COVID-19</a:t>
            </a:r>
            <a:endParaRPr dirty="0"/>
          </a:p>
        </p:txBody>
      </p:sp>
      <p:sp>
        <p:nvSpPr>
          <p:cNvPr id="19" name="Google Shape;426;p48">
            <a:extLst>
              <a:ext uri="{FF2B5EF4-FFF2-40B4-BE49-F238E27FC236}">
                <a16:creationId xmlns:a16="http://schemas.microsoft.com/office/drawing/2014/main" id="{5C829749-D644-4B9D-9FE9-35BE35476714}"/>
              </a:ext>
            </a:extLst>
          </p:cNvPr>
          <p:cNvSpPr txBox="1"/>
          <p:nvPr/>
        </p:nvSpPr>
        <p:spPr>
          <a:xfrm>
            <a:off x="7290547" y="4452649"/>
            <a:ext cx="1262245" cy="354958"/>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dirty="0">
                <a:solidFill>
                  <a:srgbClr val="FF0000"/>
                </a:solidFill>
                <a:latin typeface="Calibri"/>
                <a:ea typeface="Calibri"/>
                <a:cs typeface="Calibri"/>
                <a:sym typeface="Calibri"/>
              </a:rPr>
              <a:t>7 days</a:t>
            </a:r>
            <a:endParaRPr dirty="0"/>
          </a:p>
        </p:txBody>
      </p:sp>
      <p:sp>
        <p:nvSpPr>
          <p:cNvPr id="11" name="Google Shape;427;p48">
            <a:extLst>
              <a:ext uri="{FF2B5EF4-FFF2-40B4-BE49-F238E27FC236}">
                <a16:creationId xmlns:a16="http://schemas.microsoft.com/office/drawing/2014/main" id="{55AB722E-658B-42D2-BDCA-20DF6E316271}"/>
              </a:ext>
            </a:extLst>
          </p:cNvPr>
          <p:cNvSpPr txBox="1"/>
          <p:nvPr/>
        </p:nvSpPr>
        <p:spPr>
          <a:xfrm>
            <a:off x="3908813" y="5482249"/>
            <a:ext cx="4285157"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600" b="1" dirty="0">
                <a:solidFill>
                  <a:srgbClr val="FF0000"/>
                </a:solidFill>
                <a:latin typeface="Calibri"/>
                <a:ea typeface="Calibri"/>
                <a:cs typeface="Calibri"/>
                <a:sym typeface="Calibri"/>
              </a:rPr>
              <a:t>Insulin dependent diabetes mellitus (4 years)</a:t>
            </a:r>
            <a:endParaRPr sz="1600" dirty="0"/>
          </a:p>
        </p:txBody>
      </p:sp>
      <p:sp>
        <p:nvSpPr>
          <p:cNvPr id="12" name="Title 1">
            <a:extLst>
              <a:ext uri="{FF2B5EF4-FFF2-40B4-BE49-F238E27FC236}">
                <a16:creationId xmlns:a16="http://schemas.microsoft.com/office/drawing/2014/main" id="{D4DAAF59-9CFC-4F95-9B3D-8C0CD126A070}"/>
              </a:ext>
            </a:extLst>
          </p:cNvPr>
          <p:cNvSpPr txBox="1">
            <a:spLocks noGrp="1"/>
          </p:cNvSpPr>
          <p:nvPr>
            <p:ph type="title"/>
          </p:nvPr>
        </p:nvSpPr>
        <p:spPr>
          <a:xfrm>
            <a:off x="473075" y="523875"/>
            <a:ext cx="8229600" cy="519113"/>
          </a:xfrm>
          <a:prstGeom prst="rect">
            <a:avLst/>
          </a:prstGeom>
          <a:solidFill>
            <a:srgbClr val="0076A8"/>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rPr>
              <a:t>Example of death due to COVID-19 (confirmed) </a:t>
            </a:r>
            <a:endParaRPr lang="en-US" sz="2400" b="1" dirty="0">
              <a:solidFill>
                <a:schemeClr val="bg1"/>
              </a:solidFill>
              <a:latin typeface="Calibri Light (Headings)"/>
            </a:endParaRPr>
          </a:p>
        </p:txBody>
      </p:sp>
    </p:spTree>
    <p:extLst>
      <p:ext uri="{BB962C8B-B14F-4D97-AF65-F5344CB8AC3E}">
        <p14:creationId xmlns:p14="http://schemas.microsoft.com/office/powerpoint/2010/main" val="179486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F1F0-1D9F-4D9D-953E-6069513B470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2C859A6-921C-4349-A267-EB363DA75074}"/>
              </a:ext>
            </a:extLst>
          </p:cNvPr>
          <p:cNvPicPr>
            <a:picLocks noGrp="1" noChangeAspect="1"/>
          </p:cNvPicPr>
          <p:nvPr>
            <p:ph idx="1"/>
          </p:nvPr>
        </p:nvPicPr>
        <p:blipFill>
          <a:blip r:embed="rId3"/>
          <a:stretch>
            <a:fillRect/>
          </a:stretch>
        </p:blipFill>
        <p:spPr>
          <a:xfrm>
            <a:off x="457200" y="846720"/>
            <a:ext cx="8439834" cy="4752528"/>
          </a:xfrm>
          <a:prstGeom prst="rect">
            <a:avLst/>
          </a:prstGeom>
        </p:spPr>
      </p:pic>
    </p:spTree>
    <p:extLst>
      <p:ext uri="{BB962C8B-B14F-4D97-AF65-F5344CB8AC3E}">
        <p14:creationId xmlns:p14="http://schemas.microsoft.com/office/powerpoint/2010/main" val="1368705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10" name="Rectangle 9">
            <a:extLst>
              <a:ext uri="{FF2B5EF4-FFF2-40B4-BE49-F238E27FC236}">
                <a16:creationId xmlns:a16="http://schemas.microsoft.com/office/drawing/2014/main" id="{3E84EFB4-8A06-4C6C-A043-058441D173F5}"/>
              </a:ext>
            </a:extLst>
          </p:cNvPr>
          <p:cNvSpPr/>
          <p:nvPr/>
        </p:nvSpPr>
        <p:spPr>
          <a:xfrm>
            <a:off x="241509" y="1031825"/>
            <a:ext cx="8614631" cy="2308324"/>
          </a:xfrm>
          <a:prstGeom prst="rect">
            <a:avLst/>
          </a:prstGeom>
          <a:noFill/>
        </p:spPr>
        <p:txBody>
          <a:bodyPr wrap="square">
            <a:spAutoFit/>
          </a:bodyPr>
          <a:lstStyle/>
          <a:p>
            <a:r>
              <a:rPr lang="en-US" sz="1600" dirty="0"/>
              <a:t>A </a:t>
            </a:r>
            <a:r>
              <a:rPr lang="en-ZA" sz="1600" dirty="0"/>
              <a:t>15-year-old known patient with aplastic anaemia of undetermined cause diagnosed 5 months presented to hospital with loss of consciousness. CT brain suggestive of acute hypertensive encephalopathy. Subsequently developed respiratory distress and clinical pneumonia and was commenced on high-flow oxygen. Laboratory results showed severe </a:t>
            </a:r>
            <a:r>
              <a:rPr lang="en-ZA" sz="1600" dirty="0" err="1"/>
              <a:t>pancytopaenia</a:t>
            </a:r>
            <a:r>
              <a:rPr lang="en-ZA" sz="1600" dirty="0"/>
              <a:t>.</a:t>
            </a:r>
          </a:p>
          <a:p>
            <a:r>
              <a:rPr lang="en-ZA" sz="1600" dirty="0"/>
              <a:t>On day  9 of admission, blood cultured yielded ESBL </a:t>
            </a:r>
            <a:r>
              <a:rPr lang="en-ZA" sz="1600" i="1" dirty="0"/>
              <a:t>Proteus vulgaris</a:t>
            </a:r>
            <a:r>
              <a:rPr lang="en-ZA" sz="1600" dirty="0"/>
              <a:t>, </a:t>
            </a:r>
            <a:r>
              <a:rPr lang="en-ZA" sz="1600" i="1" dirty="0"/>
              <a:t>Klebsiella pneumoniae</a:t>
            </a:r>
            <a:r>
              <a:rPr lang="en-ZA" sz="1600" dirty="0"/>
              <a:t>, </a:t>
            </a:r>
            <a:r>
              <a:rPr lang="en-ZA" sz="1600" i="1" dirty="0"/>
              <a:t>Enterococcus faecalis</a:t>
            </a:r>
            <a:r>
              <a:rPr lang="en-ZA" sz="1600" dirty="0"/>
              <a:t>, and COVID-19 swab was negative. A repeat COVID-19 swab was positive on day 17. Repeat blood cultures were negative. Patient remained pyrexial with worsening respiratory distress and could not be placed on ventilation due to severe neurological impairment and poor response of aplastic anaemia to therapy. He demised 3 days later.</a:t>
            </a:r>
          </a:p>
        </p:txBody>
      </p:sp>
      <p:pic>
        <p:nvPicPr>
          <p:cNvPr id="3" name="Picture 2" descr="Table&#10;&#10;Description automatically generated">
            <a:extLst>
              <a:ext uri="{FF2B5EF4-FFF2-40B4-BE49-F238E27FC236}">
                <a16:creationId xmlns:a16="http://schemas.microsoft.com/office/drawing/2014/main" id="{B2BA10CF-21B3-4AA5-9C79-22288E61C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09" y="3356992"/>
            <a:ext cx="8614631" cy="2498220"/>
          </a:xfrm>
          <a:prstGeom prst="rect">
            <a:avLst/>
          </a:prstGeom>
          <a:ln w="3175">
            <a:solidFill>
              <a:schemeClr val="tx1"/>
            </a:solidFill>
          </a:ln>
        </p:spPr>
      </p:pic>
      <p:sp>
        <p:nvSpPr>
          <p:cNvPr id="8" name="Google Shape;427;p48">
            <a:extLst>
              <a:ext uri="{FF2B5EF4-FFF2-40B4-BE49-F238E27FC236}">
                <a16:creationId xmlns:a16="http://schemas.microsoft.com/office/drawing/2014/main" id="{731FC21C-838B-44A4-8743-A0A1E65F7603}"/>
              </a:ext>
            </a:extLst>
          </p:cNvPr>
          <p:cNvSpPr txBox="1"/>
          <p:nvPr/>
        </p:nvSpPr>
        <p:spPr>
          <a:xfrm>
            <a:off x="3931127" y="5373216"/>
            <a:ext cx="3135134" cy="240137"/>
          </a:xfrm>
          <a:prstGeom prst="rect">
            <a:avLst/>
          </a:prstGeom>
          <a:noFill/>
          <a:ln>
            <a:noFill/>
          </a:ln>
        </p:spPr>
        <p:txBody>
          <a:bodyPr spcFirstLastPara="1" wrap="square" lIns="68569" tIns="34275" rIns="68569" bIns="34275" anchor="t" anchorCtr="0">
            <a:noAutofit/>
          </a:bodyPr>
          <a:lstStyle/>
          <a:p>
            <a:pPr lvl="0"/>
            <a:r>
              <a:rPr lang="en-US" b="1" dirty="0">
                <a:solidFill>
                  <a:srgbClr val="FF0000"/>
                </a:solidFill>
                <a:ea typeface="Calibri"/>
                <a:cs typeface="Calibri"/>
                <a:sym typeface="Calibri"/>
              </a:rPr>
              <a:t>Confirmed COVID-19 (days)</a:t>
            </a:r>
            <a:endParaRPr dirty="0"/>
          </a:p>
        </p:txBody>
      </p:sp>
      <p:sp>
        <p:nvSpPr>
          <p:cNvPr id="11" name="Google Shape;427;p48">
            <a:extLst>
              <a:ext uri="{FF2B5EF4-FFF2-40B4-BE49-F238E27FC236}">
                <a16:creationId xmlns:a16="http://schemas.microsoft.com/office/drawing/2014/main" id="{D6F0C863-DBC1-4C55-9F33-DF0CFF9EFAE3}"/>
              </a:ext>
            </a:extLst>
          </p:cNvPr>
          <p:cNvSpPr txBox="1"/>
          <p:nvPr/>
        </p:nvSpPr>
        <p:spPr>
          <a:xfrm>
            <a:off x="3931127" y="4349796"/>
            <a:ext cx="3213650" cy="240137"/>
          </a:xfrm>
          <a:prstGeom prst="rect">
            <a:avLst/>
          </a:prstGeom>
          <a:noFill/>
          <a:ln>
            <a:noFill/>
          </a:ln>
        </p:spPr>
        <p:txBody>
          <a:bodyPr spcFirstLastPara="1" wrap="square" lIns="68569" tIns="34275" rIns="68569" bIns="34275" anchor="t" anchorCtr="0">
            <a:noAutofit/>
          </a:bodyPr>
          <a:lstStyle/>
          <a:p>
            <a:pPr lvl="0"/>
            <a:r>
              <a:rPr lang="en-US" b="1" dirty="0">
                <a:solidFill>
                  <a:srgbClr val="FF0000"/>
                </a:solidFill>
                <a:ea typeface="Calibri"/>
                <a:cs typeface="Calibri"/>
                <a:sym typeface="Calibri"/>
              </a:rPr>
              <a:t>Aplastic </a:t>
            </a:r>
            <a:r>
              <a:rPr lang="en-US" b="1" dirty="0" err="1">
                <a:solidFill>
                  <a:srgbClr val="FF0000"/>
                </a:solidFill>
                <a:ea typeface="Calibri"/>
                <a:cs typeface="Calibri"/>
                <a:sym typeface="Calibri"/>
              </a:rPr>
              <a:t>anaemia</a:t>
            </a:r>
            <a:endParaRPr lang="en-US" b="1" dirty="0">
              <a:solidFill>
                <a:srgbClr val="FF0000"/>
              </a:solidFill>
              <a:ea typeface="Calibri"/>
              <a:cs typeface="Calibri"/>
              <a:sym typeface="Calibri"/>
            </a:endParaRPr>
          </a:p>
        </p:txBody>
      </p:sp>
      <p:sp>
        <p:nvSpPr>
          <p:cNvPr id="12" name="Google Shape;426;p48">
            <a:extLst>
              <a:ext uri="{FF2B5EF4-FFF2-40B4-BE49-F238E27FC236}">
                <a16:creationId xmlns:a16="http://schemas.microsoft.com/office/drawing/2014/main" id="{37F80AE3-FB0B-4638-9115-CB1D18FABBBA}"/>
              </a:ext>
            </a:extLst>
          </p:cNvPr>
          <p:cNvSpPr txBox="1"/>
          <p:nvPr/>
        </p:nvSpPr>
        <p:spPr>
          <a:xfrm>
            <a:off x="7179514" y="4310482"/>
            <a:ext cx="1368667" cy="566117"/>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dirty="0">
                <a:solidFill>
                  <a:srgbClr val="FF0000"/>
                </a:solidFill>
                <a:latin typeface="Calibri"/>
                <a:ea typeface="Calibri"/>
                <a:cs typeface="Calibri"/>
                <a:sym typeface="Calibri"/>
              </a:rPr>
              <a:t> 5 months</a:t>
            </a:r>
            <a:endParaRPr dirty="0"/>
          </a:p>
        </p:txBody>
      </p:sp>
      <p:sp>
        <p:nvSpPr>
          <p:cNvPr id="13" name="Google Shape;427;p48">
            <a:extLst>
              <a:ext uri="{FF2B5EF4-FFF2-40B4-BE49-F238E27FC236}">
                <a16:creationId xmlns:a16="http://schemas.microsoft.com/office/drawing/2014/main" id="{C4E28711-0BE3-4256-BCEF-D5D42D6E606C}"/>
              </a:ext>
            </a:extLst>
          </p:cNvPr>
          <p:cNvSpPr txBox="1"/>
          <p:nvPr/>
        </p:nvSpPr>
        <p:spPr>
          <a:xfrm>
            <a:off x="3891869" y="3987868"/>
            <a:ext cx="3213650" cy="240137"/>
          </a:xfrm>
          <a:prstGeom prst="rect">
            <a:avLst/>
          </a:prstGeom>
          <a:noFill/>
          <a:ln>
            <a:noFill/>
          </a:ln>
        </p:spPr>
        <p:txBody>
          <a:bodyPr spcFirstLastPara="1" wrap="square" lIns="68569" tIns="34275" rIns="68569" bIns="34275" anchor="t" anchorCtr="0">
            <a:noAutofit/>
          </a:bodyPr>
          <a:lstStyle/>
          <a:p>
            <a:pPr lvl="0"/>
            <a:r>
              <a:rPr lang="en-US" b="1" dirty="0">
                <a:solidFill>
                  <a:srgbClr val="FF0000"/>
                </a:solidFill>
                <a:ea typeface="Calibri"/>
                <a:cs typeface="Calibri"/>
                <a:sym typeface="Calibri"/>
              </a:rPr>
              <a:t>Suspected nosocomial sepsis</a:t>
            </a:r>
          </a:p>
        </p:txBody>
      </p:sp>
      <p:sp>
        <p:nvSpPr>
          <p:cNvPr id="14" name="Google Shape;426;p48">
            <a:extLst>
              <a:ext uri="{FF2B5EF4-FFF2-40B4-BE49-F238E27FC236}">
                <a16:creationId xmlns:a16="http://schemas.microsoft.com/office/drawing/2014/main" id="{C49B0ABE-906D-4556-8F19-4CDCCEF9F5B5}"/>
              </a:ext>
            </a:extLst>
          </p:cNvPr>
          <p:cNvSpPr txBox="1"/>
          <p:nvPr/>
        </p:nvSpPr>
        <p:spPr>
          <a:xfrm>
            <a:off x="7179514" y="3943275"/>
            <a:ext cx="1096484"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dirty="0">
                <a:solidFill>
                  <a:srgbClr val="FF0000"/>
                </a:solidFill>
                <a:latin typeface="Calibri"/>
                <a:ea typeface="Calibri"/>
                <a:cs typeface="Calibri"/>
                <a:sym typeface="Calibri"/>
              </a:rPr>
              <a:t> 20 days</a:t>
            </a:r>
            <a:endParaRPr dirty="0"/>
          </a:p>
        </p:txBody>
      </p:sp>
      <p:sp>
        <p:nvSpPr>
          <p:cNvPr id="9" name="Title 1">
            <a:extLst>
              <a:ext uri="{FF2B5EF4-FFF2-40B4-BE49-F238E27FC236}">
                <a16:creationId xmlns:a16="http://schemas.microsoft.com/office/drawing/2014/main" id="{22808073-2B93-4735-A49B-2B791C165DB3}"/>
              </a:ext>
            </a:extLst>
          </p:cNvPr>
          <p:cNvSpPr txBox="1">
            <a:spLocks noGrp="1"/>
          </p:cNvSpPr>
          <p:nvPr>
            <p:ph type="title"/>
          </p:nvPr>
        </p:nvSpPr>
        <p:spPr>
          <a:xfrm>
            <a:off x="457200" y="92868"/>
            <a:ext cx="8229600" cy="854348"/>
          </a:xfrm>
          <a:prstGeom prst="rect">
            <a:avLst/>
          </a:prstGeom>
          <a:solidFill>
            <a:srgbClr val="0076A8"/>
          </a:solidFill>
        </p:spPr>
        <p:txBody>
          <a:bodyPr vert="horz" lIns="68580" tIns="34290" rIns="68580" bIns="3429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rPr>
              <a:t>Example of </a:t>
            </a:r>
            <a:r>
              <a:rPr lang="en-US" sz="2400" dirty="0">
                <a:solidFill>
                  <a:schemeClr val="bg1"/>
                </a:solidFill>
              </a:rPr>
              <a:t>COVID-19-related death (confirmed) </a:t>
            </a:r>
            <a:br>
              <a:rPr lang="en-US" sz="2400" dirty="0">
                <a:solidFill>
                  <a:schemeClr val="bg1"/>
                </a:solidFill>
              </a:rPr>
            </a:br>
            <a:r>
              <a:rPr lang="en-US" sz="1800" dirty="0">
                <a:solidFill>
                  <a:schemeClr val="bg1"/>
                </a:solidFill>
              </a:rPr>
              <a:t>death</a:t>
            </a:r>
            <a:r>
              <a:rPr lang="en-US" sz="2400" dirty="0">
                <a:solidFill>
                  <a:schemeClr val="bg1"/>
                </a:solidFill>
              </a:rPr>
              <a:t> </a:t>
            </a:r>
            <a:r>
              <a:rPr lang="en-US" sz="1800" dirty="0">
                <a:solidFill>
                  <a:schemeClr val="bg1"/>
                </a:solidFill>
              </a:rPr>
              <a:t>due to accidental </a:t>
            </a:r>
            <a:r>
              <a:rPr lang="en-US" sz="1600" dirty="0">
                <a:solidFill>
                  <a:schemeClr val="bg1"/>
                </a:solidFill>
              </a:rPr>
              <a:t>causes OR natural causes where COVID-19 is not the UCOD</a:t>
            </a:r>
            <a:endParaRPr lang="en-US" sz="2400" b="1" dirty="0">
              <a:solidFill>
                <a:schemeClr val="bg1"/>
              </a:solidFill>
              <a:latin typeface="Calibri Light (Headings)"/>
            </a:endParaRPr>
          </a:p>
        </p:txBody>
      </p:sp>
    </p:spTree>
    <p:extLst>
      <p:ext uri="{BB962C8B-B14F-4D97-AF65-F5344CB8AC3E}">
        <p14:creationId xmlns:p14="http://schemas.microsoft.com/office/powerpoint/2010/main" val="237980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2" name="Picture 1">
            <a:extLst>
              <a:ext uri="{FF2B5EF4-FFF2-40B4-BE49-F238E27FC236}">
                <a16:creationId xmlns:a16="http://schemas.microsoft.com/office/drawing/2014/main" id="{4C462D67-9498-4CC6-856E-6FBF5621FB66}"/>
              </a:ext>
            </a:extLst>
          </p:cNvPr>
          <p:cNvPicPr>
            <a:picLocks noChangeAspect="1"/>
          </p:cNvPicPr>
          <p:nvPr/>
        </p:nvPicPr>
        <p:blipFill>
          <a:blip r:embed="rId3"/>
          <a:stretch>
            <a:fillRect/>
          </a:stretch>
        </p:blipFill>
        <p:spPr>
          <a:xfrm>
            <a:off x="286337" y="2572803"/>
            <a:ext cx="8603369" cy="2748402"/>
          </a:xfrm>
          <a:prstGeom prst="rect">
            <a:avLst/>
          </a:prstGeom>
        </p:spPr>
      </p:pic>
      <p:sp>
        <p:nvSpPr>
          <p:cNvPr id="424" name="Google Shape;424;p48"/>
          <p:cNvSpPr txBox="1"/>
          <p:nvPr/>
        </p:nvSpPr>
        <p:spPr>
          <a:xfrm>
            <a:off x="3459268" y="3947005"/>
            <a:ext cx="1298850" cy="277000"/>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Head injury</a:t>
            </a:r>
            <a:endParaRPr sz="1350" dirty="0"/>
          </a:p>
        </p:txBody>
      </p:sp>
      <p:sp>
        <p:nvSpPr>
          <p:cNvPr id="426" name="Google Shape;426;p48"/>
          <p:cNvSpPr txBox="1"/>
          <p:nvPr/>
        </p:nvSpPr>
        <p:spPr>
          <a:xfrm>
            <a:off x="7141512" y="3933463"/>
            <a:ext cx="857992"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1 day</a:t>
            </a:r>
            <a:endParaRPr sz="1350" dirty="0"/>
          </a:p>
        </p:txBody>
      </p:sp>
      <p:sp>
        <p:nvSpPr>
          <p:cNvPr id="427" name="Google Shape;427;p48"/>
          <p:cNvSpPr txBox="1"/>
          <p:nvPr/>
        </p:nvSpPr>
        <p:spPr>
          <a:xfrm>
            <a:off x="3399048" y="3554320"/>
            <a:ext cx="2377946" cy="240137"/>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 Subarachnoid </a:t>
            </a:r>
            <a:r>
              <a:rPr lang="en-US" sz="1350" b="1" dirty="0" err="1">
                <a:solidFill>
                  <a:srgbClr val="FF0000"/>
                </a:solidFill>
                <a:latin typeface="Calibri"/>
                <a:ea typeface="Calibri"/>
                <a:cs typeface="Calibri"/>
                <a:sym typeface="Calibri"/>
              </a:rPr>
              <a:t>haemorrhage</a:t>
            </a:r>
            <a:endParaRPr lang="en-US" sz="1350" dirty="0"/>
          </a:p>
        </p:txBody>
      </p:sp>
      <p:sp>
        <p:nvSpPr>
          <p:cNvPr id="11" name="Google Shape;426;p48">
            <a:extLst>
              <a:ext uri="{FF2B5EF4-FFF2-40B4-BE49-F238E27FC236}">
                <a16:creationId xmlns:a16="http://schemas.microsoft.com/office/drawing/2014/main" id="{1047FDFB-E934-4A3C-8F27-1772F2FA68A5}"/>
              </a:ext>
            </a:extLst>
          </p:cNvPr>
          <p:cNvSpPr txBox="1"/>
          <p:nvPr/>
        </p:nvSpPr>
        <p:spPr>
          <a:xfrm>
            <a:off x="3562000" y="5093215"/>
            <a:ext cx="2019998"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COVID-19 confirmed</a:t>
            </a:r>
            <a:endParaRPr sz="1350" dirty="0"/>
          </a:p>
        </p:txBody>
      </p:sp>
      <p:sp>
        <p:nvSpPr>
          <p:cNvPr id="12" name="Google Shape;426;p48">
            <a:extLst>
              <a:ext uri="{FF2B5EF4-FFF2-40B4-BE49-F238E27FC236}">
                <a16:creationId xmlns:a16="http://schemas.microsoft.com/office/drawing/2014/main" id="{990735EB-6F12-4E26-8F65-2D4D59281794}"/>
              </a:ext>
            </a:extLst>
          </p:cNvPr>
          <p:cNvSpPr txBox="1"/>
          <p:nvPr/>
        </p:nvSpPr>
        <p:spPr>
          <a:xfrm>
            <a:off x="7121573" y="3554320"/>
            <a:ext cx="857992"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1 day</a:t>
            </a:r>
            <a:endParaRPr lang="en-US" sz="1350" dirty="0"/>
          </a:p>
        </p:txBody>
      </p:sp>
      <p:sp>
        <p:nvSpPr>
          <p:cNvPr id="13" name="Title 1">
            <a:extLst>
              <a:ext uri="{FF2B5EF4-FFF2-40B4-BE49-F238E27FC236}">
                <a16:creationId xmlns:a16="http://schemas.microsoft.com/office/drawing/2014/main" id="{835DBCFD-EC53-4204-B4EA-1F0BE54435D9}"/>
              </a:ext>
            </a:extLst>
          </p:cNvPr>
          <p:cNvSpPr txBox="1">
            <a:spLocks/>
          </p:cNvSpPr>
          <p:nvPr/>
        </p:nvSpPr>
        <p:spPr>
          <a:xfrm>
            <a:off x="0" y="852600"/>
            <a:ext cx="9144000" cy="853468"/>
          </a:xfrm>
          <a:prstGeom prst="rect">
            <a:avLst/>
          </a:prstGeom>
          <a:solidFill>
            <a:srgbClr val="0076A8"/>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solidFill>
                  <a:schemeClr val="bg1"/>
                </a:solidFill>
              </a:rPr>
              <a:t>Example of COVID-19-related death</a:t>
            </a:r>
          </a:p>
          <a:p>
            <a:pPr algn="ctr"/>
            <a:r>
              <a:rPr lang="en-US" sz="1600" b="1" dirty="0">
                <a:solidFill>
                  <a:schemeClr val="bg1"/>
                </a:solidFill>
              </a:rPr>
              <a:t>death due to accidental causes OR natural causes where COVID-19 is not the UCOD</a:t>
            </a:r>
            <a:endParaRPr lang="en-US" sz="1600" b="1" dirty="0">
              <a:solidFill>
                <a:schemeClr val="bg1"/>
              </a:solidFill>
              <a:latin typeface="Calibri Light (Headings)"/>
            </a:endParaRPr>
          </a:p>
        </p:txBody>
      </p:sp>
      <p:sp>
        <p:nvSpPr>
          <p:cNvPr id="5" name="TextBox 4">
            <a:extLst>
              <a:ext uri="{FF2B5EF4-FFF2-40B4-BE49-F238E27FC236}">
                <a16:creationId xmlns:a16="http://schemas.microsoft.com/office/drawing/2014/main" id="{A28B492E-5D45-49F1-83BB-33C2590E08D7}"/>
              </a:ext>
            </a:extLst>
          </p:cNvPr>
          <p:cNvSpPr txBox="1"/>
          <p:nvPr/>
        </p:nvSpPr>
        <p:spPr>
          <a:xfrm>
            <a:off x="375051" y="1772662"/>
            <a:ext cx="8425940" cy="738664"/>
          </a:xfrm>
          <a:prstGeom prst="rect">
            <a:avLst/>
          </a:prstGeom>
          <a:noFill/>
        </p:spPr>
        <p:txBody>
          <a:bodyPr wrap="square" rtlCol="0">
            <a:spAutoFit/>
          </a:bodyPr>
          <a:lstStyle/>
          <a:p>
            <a:r>
              <a:rPr lang="en-US" sz="1400" dirty="0"/>
              <a:t>A 20 year old male COVID-19 PUI was admitted with a severe head injuries due to an MVA, which occurred on his way home from the testing site.  He was admitted to ICU for stabilization where he developed a subarachnoid </a:t>
            </a:r>
            <a:r>
              <a:rPr lang="en-US" sz="1400" dirty="0" err="1"/>
              <a:t>haemorrage</a:t>
            </a:r>
            <a:r>
              <a:rPr lang="en-US" sz="1400" dirty="0"/>
              <a:t> and died 24 hours later. In the meantime his COVID-19 test returned positive.</a:t>
            </a:r>
          </a:p>
        </p:txBody>
      </p:sp>
      <p:sp>
        <p:nvSpPr>
          <p:cNvPr id="10" name="Google Shape;424;p48">
            <a:extLst>
              <a:ext uri="{FF2B5EF4-FFF2-40B4-BE49-F238E27FC236}">
                <a16:creationId xmlns:a16="http://schemas.microsoft.com/office/drawing/2014/main" id="{81CED20F-5715-43BD-BEA7-57FE27C2C9E3}"/>
              </a:ext>
            </a:extLst>
          </p:cNvPr>
          <p:cNvSpPr txBox="1"/>
          <p:nvPr/>
        </p:nvSpPr>
        <p:spPr>
          <a:xfrm>
            <a:off x="3459268" y="4305335"/>
            <a:ext cx="2019998" cy="277000"/>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cs typeface="Calibri" panose="020F0502020204030204" pitchFamily="34" charset="0"/>
              </a:rPr>
              <a:t>Motor vehicle accident</a:t>
            </a:r>
            <a:endParaRPr sz="1350" b="1" dirty="0">
              <a:solidFill>
                <a:srgbClr val="FF0000"/>
              </a:solidFill>
              <a:cs typeface="Calibri" panose="020F0502020204030204" pitchFamily="34" charset="0"/>
            </a:endParaRPr>
          </a:p>
        </p:txBody>
      </p:sp>
    </p:spTree>
    <p:extLst>
      <p:ext uri="{BB962C8B-B14F-4D97-AF65-F5344CB8AC3E}">
        <p14:creationId xmlns:p14="http://schemas.microsoft.com/office/powerpoint/2010/main" val="3355143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2" name="Picture 1">
            <a:extLst>
              <a:ext uri="{FF2B5EF4-FFF2-40B4-BE49-F238E27FC236}">
                <a16:creationId xmlns:a16="http://schemas.microsoft.com/office/drawing/2014/main" id="{4C462D67-9498-4CC6-856E-6FBF5621FB66}"/>
              </a:ext>
            </a:extLst>
          </p:cNvPr>
          <p:cNvPicPr>
            <a:picLocks noChangeAspect="1"/>
          </p:cNvPicPr>
          <p:nvPr/>
        </p:nvPicPr>
        <p:blipFill>
          <a:blip r:embed="rId3"/>
          <a:stretch>
            <a:fillRect/>
          </a:stretch>
        </p:blipFill>
        <p:spPr>
          <a:xfrm>
            <a:off x="286337" y="2572803"/>
            <a:ext cx="8603369" cy="2748402"/>
          </a:xfrm>
          <a:prstGeom prst="rect">
            <a:avLst/>
          </a:prstGeom>
        </p:spPr>
      </p:pic>
      <p:sp>
        <p:nvSpPr>
          <p:cNvPr id="424" name="Google Shape;424;p48"/>
          <p:cNvSpPr txBox="1"/>
          <p:nvPr/>
        </p:nvSpPr>
        <p:spPr>
          <a:xfrm>
            <a:off x="3366331" y="3878723"/>
            <a:ext cx="2112935"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rPr>
              <a:t>Myocardial infarction</a:t>
            </a:r>
            <a:endParaRPr sz="1350" b="1" dirty="0">
              <a:solidFill>
                <a:srgbClr val="FF0000"/>
              </a:solidFill>
            </a:endParaRPr>
          </a:p>
        </p:txBody>
      </p:sp>
      <p:sp>
        <p:nvSpPr>
          <p:cNvPr id="426" name="Google Shape;426;p48"/>
          <p:cNvSpPr txBox="1"/>
          <p:nvPr/>
        </p:nvSpPr>
        <p:spPr>
          <a:xfrm>
            <a:off x="7141512" y="3933463"/>
            <a:ext cx="857992"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6 day</a:t>
            </a:r>
            <a:endParaRPr sz="1350" dirty="0"/>
          </a:p>
        </p:txBody>
      </p:sp>
      <p:sp>
        <p:nvSpPr>
          <p:cNvPr id="427" name="Google Shape;427;p48"/>
          <p:cNvSpPr txBox="1"/>
          <p:nvPr/>
        </p:nvSpPr>
        <p:spPr>
          <a:xfrm>
            <a:off x="3399048" y="3554320"/>
            <a:ext cx="2377946" cy="240137"/>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 Heart failure</a:t>
            </a:r>
            <a:endParaRPr lang="en-US" sz="1350" dirty="0"/>
          </a:p>
        </p:txBody>
      </p:sp>
      <p:sp>
        <p:nvSpPr>
          <p:cNvPr id="11" name="Google Shape;426;p48">
            <a:extLst>
              <a:ext uri="{FF2B5EF4-FFF2-40B4-BE49-F238E27FC236}">
                <a16:creationId xmlns:a16="http://schemas.microsoft.com/office/drawing/2014/main" id="{1047FDFB-E934-4A3C-8F27-1772F2FA68A5}"/>
              </a:ext>
            </a:extLst>
          </p:cNvPr>
          <p:cNvSpPr txBox="1"/>
          <p:nvPr/>
        </p:nvSpPr>
        <p:spPr>
          <a:xfrm>
            <a:off x="3562000" y="5093215"/>
            <a:ext cx="2019998"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COVID-19 confirmed</a:t>
            </a:r>
            <a:endParaRPr sz="1350" dirty="0"/>
          </a:p>
        </p:txBody>
      </p:sp>
      <p:sp>
        <p:nvSpPr>
          <p:cNvPr id="12" name="Google Shape;426;p48">
            <a:extLst>
              <a:ext uri="{FF2B5EF4-FFF2-40B4-BE49-F238E27FC236}">
                <a16:creationId xmlns:a16="http://schemas.microsoft.com/office/drawing/2014/main" id="{990735EB-6F12-4E26-8F65-2D4D59281794}"/>
              </a:ext>
            </a:extLst>
          </p:cNvPr>
          <p:cNvSpPr txBox="1"/>
          <p:nvPr/>
        </p:nvSpPr>
        <p:spPr>
          <a:xfrm>
            <a:off x="7121573" y="3554320"/>
            <a:ext cx="857992" cy="276999"/>
          </a:xfrm>
          <a:prstGeom prst="rect">
            <a:avLst/>
          </a:prstGeom>
          <a:noFill/>
          <a:ln>
            <a:noFill/>
          </a:ln>
        </p:spPr>
        <p:txBody>
          <a:bodyPr spcFirstLastPara="1" wrap="square" lIns="68569" tIns="34275" rIns="68569" bIns="34275" anchor="t" anchorCtr="0">
            <a:noAutofit/>
          </a:bodyPr>
          <a:lstStyle/>
          <a:p>
            <a:r>
              <a:rPr lang="en-US" sz="1350" b="1" dirty="0">
                <a:solidFill>
                  <a:srgbClr val="FF0000"/>
                </a:solidFill>
                <a:latin typeface="Calibri"/>
                <a:ea typeface="Calibri"/>
                <a:cs typeface="Calibri"/>
                <a:sym typeface="Calibri"/>
              </a:rPr>
              <a:t>1 day</a:t>
            </a:r>
            <a:endParaRPr lang="en-US" sz="1350" dirty="0"/>
          </a:p>
        </p:txBody>
      </p:sp>
      <p:sp>
        <p:nvSpPr>
          <p:cNvPr id="13" name="Title 1">
            <a:extLst>
              <a:ext uri="{FF2B5EF4-FFF2-40B4-BE49-F238E27FC236}">
                <a16:creationId xmlns:a16="http://schemas.microsoft.com/office/drawing/2014/main" id="{835DBCFD-EC53-4204-B4EA-1F0BE54435D9}"/>
              </a:ext>
            </a:extLst>
          </p:cNvPr>
          <p:cNvSpPr txBox="1">
            <a:spLocks/>
          </p:cNvSpPr>
          <p:nvPr/>
        </p:nvSpPr>
        <p:spPr>
          <a:xfrm>
            <a:off x="0" y="852600"/>
            <a:ext cx="9144000" cy="853468"/>
          </a:xfrm>
          <a:prstGeom prst="rect">
            <a:avLst/>
          </a:prstGeom>
          <a:solidFill>
            <a:srgbClr val="0076A8"/>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solidFill>
                  <a:schemeClr val="bg1"/>
                </a:solidFill>
              </a:rPr>
              <a:t>Example of COVID-19-related death</a:t>
            </a:r>
          </a:p>
          <a:p>
            <a:pPr algn="ctr"/>
            <a:r>
              <a:rPr lang="en-US" sz="1600" b="1" dirty="0">
                <a:solidFill>
                  <a:schemeClr val="bg1"/>
                </a:solidFill>
              </a:rPr>
              <a:t>death due to accidental causes OR natural causes where COVID-19 is not the UCOD</a:t>
            </a:r>
            <a:endParaRPr lang="en-US" sz="1600" b="1" dirty="0">
              <a:solidFill>
                <a:schemeClr val="bg1"/>
              </a:solidFill>
              <a:latin typeface="Calibri Light (Headings)"/>
            </a:endParaRPr>
          </a:p>
        </p:txBody>
      </p:sp>
      <p:sp>
        <p:nvSpPr>
          <p:cNvPr id="5" name="TextBox 4">
            <a:extLst>
              <a:ext uri="{FF2B5EF4-FFF2-40B4-BE49-F238E27FC236}">
                <a16:creationId xmlns:a16="http://schemas.microsoft.com/office/drawing/2014/main" id="{A28B492E-5D45-49F1-83BB-33C2590E08D7}"/>
              </a:ext>
            </a:extLst>
          </p:cNvPr>
          <p:cNvSpPr txBox="1"/>
          <p:nvPr/>
        </p:nvSpPr>
        <p:spPr>
          <a:xfrm>
            <a:off x="359029" y="1687124"/>
            <a:ext cx="8425940" cy="954107"/>
          </a:xfrm>
          <a:prstGeom prst="rect">
            <a:avLst/>
          </a:prstGeom>
          <a:noFill/>
        </p:spPr>
        <p:txBody>
          <a:bodyPr wrap="square" rtlCol="0">
            <a:spAutoFit/>
          </a:bodyPr>
          <a:lstStyle/>
          <a:p>
            <a:r>
              <a:rPr lang="en-US" sz="1400" dirty="0"/>
              <a:t>A 65 year old male known with angina developed acute severe chest pain radiating into his left arm. He was admitted to hospital where he was treated for a myocardial infarction. A routine pre-admission test for COVID-19 was positive although he had no symptoms. After 2 days he became increasingly short of breath was diagnosed with heart failure. He died 6 days after admission.</a:t>
            </a:r>
          </a:p>
        </p:txBody>
      </p:sp>
    </p:spTree>
    <p:extLst>
      <p:ext uri="{BB962C8B-B14F-4D97-AF65-F5344CB8AC3E}">
        <p14:creationId xmlns:p14="http://schemas.microsoft.com/office/powerpoint/2010/main" val="3840224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DDF0-D390-45AB-8E6A-51005C05EE99}"/>
              </a:ext>
            </a:extLst>
          </p:cNvPr>
          <p:cNvSpPr>
            <a:spLocks noGrp="1"/>
          </p:cNvSpPr>
          <p:nvPr>
            <p:ph type="title"/>
          </p:nvPr>
        </p:nvSpPr>
        <p:spPr>
          <a:xfrm>
            <a:off x="457200" y="476672"/>
            <a:ext cx="8229600" cy="431800"/>
          </a:xfrm>
        </p:spPr>
        <p:txBody>
          <a:bodyPr>
            <a:normAutofit fontScale="90000"/>
          </a:bodyPr>
          <a:lstStyle/>
          <a:p>
            <a:pPr>
              <a:defRPr/>
            </a:pPr>
            <a:r>
              <a:rPr lang="en-US" dirty="0"/>
              <a:t>Ill defined conditions are of no value</a:t>
            </a:r>
          </a:p>
        </p:txBody>
      </p:sp>
      <p:sp>
        <p:nvSpPr>
          <p:cNvPr id="106499" name="Content Placeholder 2">
            <a:extLst>
              <a:ext uri="{FF2B5EF4-FFF2-40B4-BE49-F238E27FC236}">
                <a16:creationId xmlns:a16="http://schemas.microsoft.com/office/drawing/2014/main" id="{2916A7ED-C64F-4229-AE1B-0411B3C82F7F}"/>
              </a:ext>
            </a:extLst>
          </p:cNvPr>
          <p:cNvSpPr>
            <a:spLocks noGrp="1"/>
          </p:cNvSpPr>
          <p:nvPr>
            <p:ph idx="1"/>
          </p:nvPr>
        </p:nvSpPr>
        <p:spPr>
          <a:xfrm>
            <a:off x="457200" y="1052736"/>
            <a:ext cx="8229600" cy="5112568"/>
          </a:xfrm>
        </p:spPr>
        <p:txBody>
          <a:bodyPr/>
          <a:lstStyle/>
          <a:p>
            <a:r>
              <a:rPr lang="en-US" altLang="en-US" sz="2400" b="1" i="1" dirty="0">
                <a:solidFill>
                  <a:srgbClr val="0D6AA3"/>
                </a:solidFill>
              </a:rPr>
              <a:t>Organ failure </a:t>
            </a:r>
            <a:r>
              <a:rPr lang="en-US" altLang="en-US" sz="2400" b="1" i="1" dirty="0"/>
              <a:t>(heart failure, renal failure)</a:t>
            </a:r>
          </a:p>
          <a:p>
            <a:pPr lvl="1"/>
            <a:r>
              <a:rPr lang="en-US" altLang="en-US" sz="2000" dirty="0"/>
              <a:t>not acceptable as UCOD</a:t>
            </a:r>
          </a:p>
          <a:p>
            <a:pPr lvl="1"/>
            <a:r>
              <a:rPr lang="en-US" altLang="en-US" sz="2000" dirty="0"/>
              <a:t>Report the disease that caused the organ failure</a:t>
            </a:r>
          </a:p>
          <a:p>
            <a:r>
              <a:rPr lang="en-US" altLang="en-US" sz="2400" b="1" i="1" dirty="0">
                <a:solidFill>
                  <a:srgbClr val="0D6AA3"/>
                </a:solidFill>
              </a:rPr>
              <a:t>Symptoms and signs </a:t>
            </a:r>
            <a:r>
              <a:rPr lang="en-US" altLang="en-US" sz="2400" b="1" i="1" dirty="0"/>
              <a:t>(chest pain, </a:t>
            </a:r>
            <a:r>
              <a:rPr lang="en-US" altLang="en-US" sz="2400" b="1" i="1" dirty="0" err="1"/>
              <a:t>hypokalaemia</a:t>
            </a:r>
            <a:r>
              <a:rPr lang="en-US" altLang="en-US" sz="2400" b="1" i="1" dirty="0"/>
              <a:t>, stridor)</a:t>
            </a:r>
          </a:p>
          <a:p>
            <a:pPr lvl="1"/>
            <a:r>
              <a:rPr lang="en-US" altLang="en-US" sz="2000" i="1" dirty="0"/>
              <a:t>Do not report on death certificate</a:t>
            </a:r>
          </a:p>
          <a:p>
            <a:r>
              <a:rPr lang="en-US" altLang="en-US" sz="2400" b="1" i="1" dirty="0">
                <a:solidFill>
                  <a:srgbClr val="0D6AA3"/>
                </a:solidFill>
              </a:rPr>
              <a:t>Mode /mechanism of dying </a:t>
            </a:r>
          </a:p>
          <a:p>
            <a:pPr lvl="1"/>
            <a:r>
              <a:rPr lang="en-US" altLang="en-US" sz="2000" i="1" dirty="0"/>
              <a:t>physiological derangement that led to death</a:t>
            </a:r>
          </a:p>
          <a:p>
            <a:pPr lvl="1"/>
            <a:r>
              <a:rPr lang="en-US" altLang="en-US" sz="2000" b="1" i="1" dirty="0"/>
              <a:t>Cardiac failure, renal failure, hypoxia, dehydration, sepsis </a:t>
            </a:r>
          </a:p>
          <a:p>
            <a:pPr lvl="1"/>
            <a:r>
              <a:rPr lang="en-US" altLang="en-US" sz="2000" i="1" dirty="0"/>
              <a:t>May be written on the very first line, IF it is followed by a proper disease as underlying cause of death.  But try to avoid it!</a:t>
            </a:r>
          </a:p>
          <a:p>
            <a:r>
              <a:rPr lang="en-US" altLang="en-US" sz="2400" b="1" i="1" dirty="0">
                <a:solidFill>
                  <a:srgbClr val="0D6AA3"/>
                </a:solidFill>
              </a:rPr>
              <a:t>Unknown cause of death </a:t>
            </a:r>
          </a:p>
          <a:p>
            <a:pPr lvl="1"/>
            <a:r>
              <a:rPr lang="en-US" altLang="en-US" sz="2000" b="1" i="1" dirty="0"/>
              <a:t>acceptable where insufficient info unless unnatural cause</a:t>
            </a:r>
            <a:endParaRPr lang="en-US" altLang="en-US"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E057BE1-D5AF-489B-889C-10DD7B326C21}"/>
              </a:ext>
            </a:extLst>
          </p:cNvPr>
          <p:cNvSpPr>
            <a:spLocks noGrp="1" noChangeArrowheads="1"/>
          </p:cNvSpPr>
          <p:nvPr>
            <p:ph type="title"/>
          </p:nvPr>
        </p:nvSpPr>
        <p:spPr>
          <a:xfrm>
            <a:off x="457200" y="553922"/>
            <a:ext cx="8229600" cy="519112"/>
          </a:xfrm>
        </p:spPr>
        <p:txBody>
          <a:bodyPr rtlCol="0">
            <a:normAutofit/>
          </a:bodyPr>
          <a:lstStyle/>
          <a:p>
            <a:pPr eaLnBrk="1" fontAlgn="auto" hangingPunct="1">
              <a:spcAft>
                <a:spcPts val="0"/>
              </a:spcAft>
              <a:defRPr/>
            </a:pPr>
            <a:r>
              <a:rPr lang="en-US" altLang="en-US" sz="2400" dirty="0"/>
              <a:t>Common errors: immediate cause no UCOD</a:t>
            </a:r>
          </a:p>
        </p:txBody>
      </p:sp>
      <p:pic>
        <p:nvPicPr>
          <p:cNvPr id="116740" name="Picture 4" descr="DHA-1663A 4 de-id">
            <a:extLst>
              <a:ext uri="{FF2B5EF4-FFF2-40B4-BE49-F238E27FC236}">
                <a16:creationId xmlns:a16="http://schemas.microsoft.com/office/drawing/2014/main" id="{2777DCE5-067C-490E-8D4B-2C9B3FD29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95" t="35771" r="18553" b="46091"/>
          <a:stretch>
            <a:fillRect/>
          </a:stretch>
        </p:blipFill>
        <p:spPr bwMode="auto">
          <a:xfrm>
            <a:off x="323528" y="1442330"/>
            <a:ext cx="8713787" cy="397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Box 3">
            <a:extLst>
              <a:ext uri="{FF2B5EF4-FFF2-40B4-BE49-F238E27FC236}">
                <a16:creationId xmlns:a16="http://schemas.microsoft.com/office/drawing/2014/main" id="{EAE3CCA5-3C2A-4D60-8CB4-B17C08316CDC}"/>
              </a:ext>
            </a:extLst>
          </p:cNvPr>
          <p:cNvSpPr txBox="1">
            <a:spLocks noChangeArrowheads="1"/>
          </p:cNvSpPr>
          <p:nvPr/>
        </p:nvSpPr>
        <p:spPr bwMode="auto">
          <a:xfrm>
            <a:off x="3510294" y="2708920"/>
            <a:ext cx="1383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solidFill>
                  <a:srgbClr val="006699"/>
                </a:solidFill>
              </a:rPr>
              <a:t>Heart failure</a:t>
            </a:r>
          </a:p>
        </p:txBody>
      </p:sp>
    </p:spTree>
    <p:extLst>
      <p:ext uri="{BB962C8B-B14F-4D97-AF65-F5344CB8AC3E}">
        <p14:creationId xmlns:p14="http://schemas.microsoft.com/office/powerpoint/2010/main" val="2854953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E057BE1-D5AF-489B-889C-10DD7B326C21}"/>
              </a:ext>
            </a:extLst>
          </p:cNvPr>
          <p:cNvSpPr>
            <a:spLocks noGrp="1" noChangeArrowheads="1"/>
          </p:cNvSpPr>
          <p:nvPr>
            <p:ph type="title"/>
          </p:nvPr>
        </p:nvSpPr>
        <p:spPr>
          <a:xfrm>
            <a:off x="457200" y="553922"/>
            <a:ext cx="8229600" cy="519112"/>
          </a:xfrm>
        </p:spPr>
        <p:txBody>
          <a:bodyPr rtlCol="0">
            <a:normAutofit/>
          </a:bodyPr>
          <a:lstStyle/>
          <a:p>
            <a:pPr eaLnBrk="1" fontAlgn="auto" hangingPunct="1">
              <a:spcAft>
                <a:spcPts val="0"/>
              </a:spcAft>
              <a:defRPr/>
            </a:pPr>
            <a:r>
              <a:rPr lang="en-US" altLang="en-US" sz="2800" dirty="0"/>
              <a:t>Common errors: mode of dying no </a:t>
            </a:r>
            <a:r>
              <a:rPr lang="en-US" altLang="en-US" sz="2800" dirty="0" err="1"/>
              <a:t>ucod</a:t>
            </a:r>
            <a:endParaRPr lang="en-US" altLang="en-US" sz="2800" dirty="0"/>
          </a:p>
        </p:txBody>
      </p:sp>
      <p:pic>
        <p:nvPicPr>
          <p:cNvPr id="116740" name="Picture 4" descr="DHA-1663A 4 de-id">
            <a:extLst>
              <a:ext uri="{FF2B5EF4-FFF2-40B4-BE49-F238E27FC236}">
                <a16:creationId xmlns:a16="http://schemas.microsoft.com/office/drawing/2014/main" id="{2777DCE5-067C-490E-8D4B-2C9B3FD29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95" t="35771" r="18553" b="46091"/>
          <a:stretch>
            <a:fillRect/>
          </a:stretch>
        </p:blipFill>
        <p:spPr bwMode="auto">
          <a:xfrm>
            <a:off x="323528" y="1442330"/>
            <a:ext cx="8713787" cy="397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Box 3">
            <a:extLst>
              <a:ext uri="{FF2B5EF4-FFF2-40B4-BE49-F238E27FC236}">
                <a16:creationId xmlns:a16="http://schemas.microsoft.com/office/drawing/2014/main" id="{EAE3CCA5-3C2A-4D60-8CB4-B17C08316CDC}"/>
              </a:ext>
            </a:extLst>
          </p:cNvPr>
          <p:cNvSpPr txBox="1">
            <a:spLocks noChangeArrowheads="1"/>
          </p:cNvSpPr>
          <p:nvPr/>
        </p:nvSpPr>
        <p:spPr bwMode="auto">
          <a:xfrm>
            <a:off x="3510294" y="2708920"/>
            <a:ext cx="15648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solidFill>
                  <a:srgbClr val="006699"/>
                </a:solidFill>
              </a:rPr>
              <a:t>Cardiac arrest</a:t>
            </a:r>
          </a:p>
        </p:txBody>
      </p:sp>
    </p:spTree>
    <p:extLst>
      <p:ext uri="{BB962C8B-B14F-4D97-AF65-F5344CB8AC3E}">
        <p14:creationId xmlns:p14="http://schemas.microsoft.com/office/powerpoint/2010/main" val="3942933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E057BE1-D5AF-489B-889C-10DD7B326C21}"/>
              </a:ext>
            </a:extLst>
          </p:cNvPr>
          <p:cNvSpPr>
            <a:spLocks noGrp="1" noChangeArrowheads="1"/>
          </p:cNvSpPr>
          <p:nvPr>
            <p:ph type="title"/>
          </p:nvPr>
        </p:nvSpPr>
        <p:spPr>
          <a:xfrm>
            <a:off x="457200" y="553921"/>
            <a:ext cx="8229600" cy="1178851"/>
          </a:xfrm>
        </p:spPr>
        <p:txBody>
          <a:bodyPr rtlCol="0">
            <a:normAutofit/>
          </a:bodyPr>
          <a:lstStyle/>
          <a:p>
            <a:pPr algn="ctr" eaLnBrk="1" fontAlgn="auto" hangingPunct="1">
              <a:spcAft>
                <a:spcPts val="0"/>
              </a:spcAft>
              <a:defRPr/>
            </a:pPr>
            <a:r>
              <a:rPr lang="en-US" altLang="en-US" sz="2400" dirty="0"/>
              <a:t>Common errors:</a:t>
            </a:r>
            <a:br>
              <a:rPr lang="en-US" altLang="en-US" sz="2400" dirty="0"/>
            </a:br>
            <a:r>
              <a:rPr lang="en-US" altLang="en-US" sz="2000" dirty="0"/>
              <a:t>&gt; 1 cause per line in Part 1</a:t>
            </a:r>
            <a:br>
              <a:rPr lang="en-US" altLang="en-US" sz="2000" dirty="0"/>
            </a:br>
            <a:r>
              <a:rPr lang="en-US" altLang="en-US" sz="2000" dirty="0"/>
              <a:t>Abbreviations</a:t>
            </a:r>
          </a:p>
        </p:txBody>
      </p:sp>
      <p:pic>
        <p:nvPicPr>
          <p:cNvPr id="116740" name="Picture 4" descr="DHA-1663A 4 de-id">
            <a:extLst>
              <a:ext uri="{FF2B5EF4-FFF2-40B4-BE49-F238E27FC236}">
                <a16:creationId xmlns:a16="http://schemas.microsoft.com/office/drawing/2014/main" id="{2777DCE5-067C-490E-8D4B-2C9B3FD29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95" t="35771" r="18553" b="46091"/>
          <a:stretch>
            <a:fillRect/>
          </a:stretch>
        </p:blipFill>
        <p:spPr bwMode="auto">
          <a:xfrm>
            <a:off x="277483" y="1732773"/>
            <a:ext cx="8713787" cy="397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4B5EC825-EBF9-4D37-AAF4-61ED051AF764}"/>
              </a:ext>
            </a:extLst>
          </p:cNvPr>
          <p:cNvSpPr txBox="1">
            <a:spLocks noChangeArrowheads="1"/>
          </p:cNvSpPr>
          <p:nvPr/>
        </p:nvSpPr>
        <p:spPr bwMode="auto">
          <a:xfrm>
            <a:off x="3275856" y="3032248"/>
            <a:ext cx="338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ZA" b="1" dirty="0">
                <a:solidFill>
                  <a:srgbClr val="0066FF"/>
                </a:solidFill>
              </a:rPr>
              <a:t>CCF, COPD, HPT, </a:t>
            </a:r>
            <a:r>
              <a:rPr lang="en-ZA" b="1" dirty="0">
                <a:solidFill>
                  <a:srgbClr val="FF0000"/>
                </a:solidFill>
              </a:rPr>
              <a:t>MI</a:t>
            </a:r>
            <a:r>
              <a:rPr lang="en-ZA" b="1" dirty="0">
                <a:solidFill>
                  <a:srgbClr val="0066FF"/>
                </a:solidFill>
              </a:rPr>
              <a:t>, DM II</a:t>
            </a:r>
          </a:p>
        </p:txBody>
      </p:sp>
    </p:spTree>
    <p:extLst>
      <p:ext uri="{BB962C8B-B14F-4D97-AF65-F5344CB8AC3E}">
        <p14:creationId xmlns:p14="http://schemas.microsoft.com/office/powerpoint/2010/main" val="3379527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E057BE1-D5AF-489B-889C-10DD7B326C21}"/>
              </a:ext>
            </a:extLst>
          </p:cNvPr>
          <p:cNvSpPr>
            <a:spLocks noGrp="1" noChangeArrowheads="1"/>
          </p:cNvSpPr>
          <p:nvPr>
            <p:ph type="title"/>
          </p:nvPr>
        </p:nvSpPr>
        <p:spPr>
          <a:xfrm>
            <a:off x="457200" y="553921"/>
            <a:ext cx="8229600" cy="1178851"/>
          </a:xfrm>
        </p:spPr>
        <p:txBody>
          <a:bodyPr rtlCol="0">
            <a:normAutofit/>
          </a:bodyPr>
          <a:lstStyle/>
          <a:p>
            <a:pPr algn="ctr" eaLnBrk="1" fontAlgn="auto" hangingPunct="1">
              <a:spcAft>
                <a:spcPts val="0"/>
              </a:spcAft>
              <a:defRPr/>
            </a:pPr>
            <a:r>
              <a:rPr lang="en-US" altLang="en-US" sz="2400" dirty="0"/>
              <a:t>Common errors: Incorrect sequence</a:t>
            </a:r>
            <a:br>
              <a:rPr lang="en-US" altLang="en-US" sz="2400" dirty="0"/>
            </a:br>
            <a:endParaRPr lang="en-US" altLang="en-US" sz="2000" dirty="0"/>
          </a:p>
        </p:txBody>
      </p:sp>
      <p:pic>
        <p:nvPicPr>
          <p:cNvPr id="116740" name="Picture 4" descr="DHA-1663A 4 de-id">
            <a:extLst>
              <a:ext uri="{FF2B5EF4-FFF2-40B4-BE49-F238E27FC236}">
                <a16:creationId xmlns:a16="http://schemas.microsoft.com/office/drawing/2014/main" id="{2777DCE5-067C-490E-8D4B-2C9B3FD29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95" t="35771" r="18553" b="46091"/>
          <a:stretch>
            <a:fillRect/>
          </a:stretch>
        </p:blipFill>
        <p:spPr bwMode="auto">
          <a:xfrm>
            <a:off x="277483" y="1732773"/>
            <a:ext cx="8713787" cy="397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4B5EC825-EBF9-4D37-AAF4-61ED051AF764}"/>
              </a:ext>
            </a:extLst>
          </p:cNvPr>
          <p:cNvSpPr txBox="1">
            <a:spLocks noChangeArrowheads="1"/>
          </p:cNvSpPr>
          <p:nvPr/>
        </p:nvSpPr>
        <p:spPr bwMode="auto">
          <a:xfrm>
            <a:off x="3275856" y="4005064"/>
            <a:ext cx="338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ZA" b="1" dirty="0">
                <a:solidFill>
                  <a:srgbClr val="0066FF"/>
                </a:solidFill>
              </a:rPr>
              <a:t>Bowel perforation</a:t>
            </a:r>
          </a:p>
        </p:txBody>
      </p:sp>
      <p:sp>
        <p:nvSpPr>
          <p:cNvPr id="7" name="Text Box 4">
            <a:extLst>
              <a:ext uri="{FF2B5EF4-FFF2-40B4-BE49-F238E27FC236}">
                <a16:creationId xmlns:a16="http://schemas.microsoft.com/office/drawing/2014/main" id="{02DCF3B0-09A5-4DD1-B547-9E1ED2D51E83}"/>
              </a:ext>
            </a:extLst>
          </p:cNvPr>
          <p:cNvSpPr txBox="1">
            <a:spLocks noChangeArrowheads="1"/>
          </p:cNvSpPr>
          <p:nvPr/>
        </p:nvSpPr>
        <p:spPr bwMode="auto">
          <a:xfrm>
            <a:off x="3297560" y="3478670"/>
            <a:ext cx="338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ZA" b="1" dirty="0">
                <a:solidFill>
                  <a:srgbClr val="0066FF"/>
                </a:solidFill>
              </a:rPr>
              <a:t>Strangulated femoral hernia</a:t>
            </a:r>
          </a:p>
        </p:txBody>
      </p:sp>
      <p:sp>
        <p:nvSpPr>
          <p:cNvPr id="8" name="Text Box 4">
            <a:extLst>
              <a:ext uri="{FF2B5EF4-FFF2-40B4-BE49-F238E27FC236}">
                <a16:creationId xmlns:a16="http://schemas.microsoft.com/office/drawing/2014/main" id="{F47E22F1-B45B-4A80-9D44-9E21D7A431E0}"/>
              </a:ext>
            </a:extLst>
          </p:cNvPr>
          <p:cNvSpPr txBox="1">
            <a:spLocks noChangeArrowheads="1"/>
          </p:cNvSpPr>
          <p:nvPr/>
        </p:nvSpPr>
        <p:spPr bwMode="auto">
          <a:xfrm>
            <a:off x="3321722" y="2952276"/>
            <a:ext cx="338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ZA" b="1" dirty="0">
                <a:solidFill>
                  <a:srgbClr val="0066FF"/>
                </a:solidFill>
              </a:rPr>
              <a:t>Peritonitis</a:t>
            </a:r>
          </a:p>
        </p:txBody>
      </p:sp>
      <p:sp>
        <p:nvSpPr>
          <p:cNvPr id="2" name="AutoShape 2">
            <a:extLst>
              <a:ext uri="{FF2B5EF4-FFF2-40B4-BE49-F238E27FC236}">
                <a16:creationId xmlns:a16="http://schemas.microsoft.com/office/drawing/2014/main" id="{E35FAEA8-A1E9-4E6B-B392-214443A771B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0F57CE57-63F0-4BC0-8E6C-E571978609E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72405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DB912-A517-4CBD-87BD-2BE1822DBF3A}"/>
              </a:ext>
            </a:extLst>
          </p:cNvPr>
          <p:cNvSpPr>
            <a:spLocks noGrp="1"/>
          </p:cNvSpPr>
          <p:nvPr>
            <p:ph type="title"/>
          </p:nvPr>
        </p:nvSpPr>
        <p:spPr>
          <a:xfrm>
            <a:off x="297809" y="719666"/>
            <a:ext cx="8460297" cy="432000"/>
          </a:xfrm>
        </p:spPr>
        <p:txBody>
          <a:bodyPr>
            <a:noAutofit/>
          </a:bodyPr>
          <a:lstStyle/>
          <a:p>
            <a:pPr algn="ctr"/>
            <a:r>
              <a:rPr lang="en-US" sz="2400" dirty="0"/>
              <a:t>Approach to identifying and certifying cause of death</a:t>
            </a:r>
          </a:p>
        </p:txBody>
      </p:sp>
      <p:sp>
        <p:nvSpPr>
          <p:cNvPr id="7" name="Content Placeholder 7">
            <a:extLst>
              <a:ext uri="{FF2B5EF4-FFF2-40B4-BE49-F238E27FC236}">
                <a16:creationId xmlns:a16="http://schemas.microsoft.com/office/drawing/2014/main" id="{8734B265-8005-497A-BC7C-1BC31734DEAB}"/>
              </a:ext>
            </a:extLst>
          </p:cNvPr>
          <p:cNvSpPr txBox="1">
            <a:spLocks noChangeAspect="1"/>
          </p:cNvSpPr>
          <p:nvPr/>
        </p:nvSpPr>
        <p:spPr>
          <a:xfrm>
            <a:off x="0" y="1330611"/>
            <a:ext cx="9144000" cy="4738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defRPr/>
            </a:pPr>
            <a:r>
              <a:rPr lang="en-US" sz="2000" i="1" dirty="0">
                <a:solidFill>
                  <a:srgbClr val="ED7D31">
                    <a:lumMod val="75000"/>
                  </a:srgbClr>
                </a:solidFill>
                <a:latin typeface="Calibri" panose="020F0502020204030204"/>
              </a:rPr>
              <a:t>“What initiated the chain of events that led to death?”</a:t>
            </a:r>
          </a:p>
          <a:p>
            <a:pPr marL="0" indent="0" algn="ctr" fontAlgn="auto">
              <a:lnSpc>
                <a:spcPct val="150000"/>
              </a:lnSpc>
              <a:spcAft>
                <a:spcPts val="0"/>
              </a:spcAft>
              <a:buNone/>
              <a:defRPr/>
            </a:pPr>
            <a:r>
              <a:rPr lang="en-US" sz="2000" b="1" dirty="0">
                <a:solidFill>
                  <a:srgbClr val="4472C4">
                    <a:lumMod val="75000"/>
                  </a:srgbClr>
                </a:solidFill>
                <a:latin typeface="Calibri" panose="020F0502020204030204"/>
              </a:rPr>
              <a:t>Underlying cause of death</a:t>
            </a:r>
          </a:p>
          <a:p>
            <a:pPr marL="0" indent="0" algn="ctr" fontAlgn="auto">
              <a:lnSpc>
                <a:spcPct val="150000"/>
              </a:lnSpc>
              <a:spcAft>
                <a:spcPts val="0"/>
              </a:spcAft>
              <a:buNone/>
              <a:defRPr/>
            </a:pPr>
            <a:endParaRPr lang="en-US" sz="2400" dirty="0">
              <a:solidFill>
                <a:srgbClr val="4472C4">
                  <a:lumMod val="75000"/>
                </a:srgbClr>
              </a:solidFill>
              <a:latin typeface="Calibri" panose="020F0502020204030204"/>
            </a:endParaRPr>
          </a:p>
        </p:txBody>
      </p:sp>
      <p:cxnSp>
        <p:nvCxnSpPr>
          <p:cNvPr id="8" name="Straight Arrow Connector 7">
            <a:extLst>
              <a:ext uri="{FF2B5EF4-FFF2-40B4-BE49-F238E27FC236}">
                <a16:creationId xmlns:a16="http://schemas.microsoft.com/office/drawing/2014/main" id="{47DD83E3-5D43-40DF-B896-310BC8463BFD}"/>
              </a:ext>
            </a:extLst>
          </p:cNvPr>
          <p:cNvCxnSpPr/>
          <p:nvPr/>
        </p:nvCxnSpPr>
        <p:spPr>
          <a:xfrm>
            <a:off x="4707040" y="1714233"/>
            <a:ext cx="0" cy="305742"/>
          </a:xfrm>
          <a:prstGeom prst="straightConnector1">
            <a:avLst/>
          </a:prstGeom>
          <a:noFill/>
          <a:ln w="28575" cap="flat" cmpd="sng" algn="ctr">
            <a:solidFill>
              <a:srgbClr val="4472C4"/>
            </a:solidFill>
            <a:prstDash val="solid"/>
            <a:miter lim="800000"/>
            <a:tailEnd type="triangle"/>
          </a:ln>
          <a:effectLst/>
        </p:spPr>
      </p:cxnSp>
      <p:cxnSp>
        <p:nvCxnSpPr>
          <p:cNvPr id="9" name="Connector: Elbow 8">
            <a:extLst>
              <a:ext uri="{FF2B5EF4-FFF2-40B4-BE49-F238E27FC236}">
                <a16:creationId xmlns:a16="http://schemas.microsoft.com/office/drawing/2014/main" id="{DF8B663F-6630-4BD1-B75C-F01492A0910A}"/>
              </a:ext>
            </a:extLst>
          </p:cNvPr>
          <p:cNvCxnSpPr>
            <a:cxnSpLocks/>
          </p:cNvCxnSpPr>
          <p:nvPr/>
        </p:nvCxnSpPr>
        <p:spPr>
          <a:xfrm rot="5400000" flipH="1" flipV="1">
            <a:off x="6463971" y="1786496"/>
            <a:ext cx="1056904" cy="845005"/>
          </a:xfrm>
          <a:prstGeom prst="bentConnector3">
            <a:avLst>
              <a:gd name="adj1" fmla="val -916"/>
            </a:avLst>
          </a:prstGeom>
          <a:noFill/>
          <a:ln w="9525" cap="flat" cmpd="sng" algn="ctr">
            <a:solidFill>
              <a:srgbClr val="70AD47"/>
            </a:solidFill>
            <a:prstDash val="dash"/>
            <a:round/>
            <a:headEnd type="none" w="med" len="med"/>
            <a:tailEnd type="none" w="med" len="med"/>
          </a:ln>
          <a:effectLst/>
        </p:spPr>
      </p:cxnSp>
      <p:cxnSp>
        <p:nvCxnSpPr>
          <p:cNvPr id="10" name="Connector: Elbow 9">
            <a:extLst>
              <a:ext uri="{FF2B5EF4-FFF2-40B4-BE49-F238E27FC236}">
                <a16:creationId xmlns:a16="http://schemas.microsoft.com/office/drawing/2014/main" id="{012EFE97-3314-449E-9158-BC88F058C36F}"/>
              </a:ext>
            </a:extLst>
          </p:cNvPr>
          <p:cNvCxnSpPr>
            <a:cxnSpLocks/>
          </p:cNvCxnSpPr>
          <p:nvPr/>
        </p:nvCxnSpPr>
        <p:spPr>
          <a:xfrm rot="10800000">
            <a:off x="2036405" y="2427680"/>
            <a:ext cx="915759" cy="133763"/>
          </a:xfrm>
          <a:prstGeom prst="bentConnector3">
            <a:avLst>
              <a:gd name="adj1" fmla="val 100574"/>
            </a:avLst>
          </a:prstGeom>
          <a:noFill/>
          <a:ln w="9525" cap="flat" cmpd="sng" algn="ctr">
            <a:solidFill>
              <a:srgbClr val="7030A0"/>
            </a:solidFill>
            <a:prstDash val="dash"/>
            <a:round/>
            <a:headEnd type="none" w="med" len="med"/>
            <a:tailEnd type="none" w="med" len="med"/>
          </a:ln>
          <a:effectLst/>
        </p:spPr>
      </p:cxnSp>
      <p:sp>
        <p:nvSpPr>
          <p:cNvPr id="11" name="TextBox 10">
            <a:extLst>
              <a:ext uri="{FF2B5EF4-FFF2-40B4-BE49-F238E27FC236}">
                <a16:creationId xmlns:a16="http://schemas.microsoft.com/office/drawing/2014/main" id="{B1DC2995-FB4B-4A90-AA5B-8DCA97D68AFE}"/>
              </a:ext>
            </a:extLst>
          </p:cNvPr>
          <p:cNvSpPr txBox="1"/>
          <p:nvPr/>
        </p:nvSpPr>
        <p:spPr>
          <a:xfrm>
            <a:off x="2950542" y="2383510"/>
            <a:ext cx="936790" cy="408623"/>
          </a:xfrm>
          <a:prstGeom prst="roundRect">
            <a:avLst/>
          </a:prstGeom>
          <a:noFill/>
          <a:ln w="12700">
            <a:solidFill>
              <a:srgbClr val="7030A0"/>
            </a:solidFill>
          </a:ln>
        </p:spPr>
        <p:txBody>
          <a:bodyPr wrap="square" rtlCol="0">
            <a:spAutoFit/>
          </a:bodyPr>
          <a:lstStyle/>
          <a:p>
            <a:r>
              <a:rPr lang="en-US" dirty="0">
                <a:solidFill>
                  <a:prstClr val="black"/>
                </a:solidFill>
                <a:latin typeface="Calibri" panose="020F0502020204030204"/>
              </a:rPr>
              <a:t>Natural </a:t>
            </a:r>
          </a:p>
        </p:txBody>
      </p:sp>
      <p:sp>
        <p:nvSpPr>
          <p:cNvPr id="12" name="TextBox 11">
            <a:extLst>
              <a:ext uri="{FF2B5EF4-FFF2-40B4-BE49-F238E27FC236}">
                <a16:creationId xmlns:a16="http://schemas.microsoft.com/office/drawing/2014/main" id="{1B1A5891-F9D1-42ED-8611-F29E2FBBDB1E}"/>
              </a:ext>
            </a:extLst>
          </p:cNvPr>
          <p:cNvSpPr txBox="1"/>
          <p:nvPr/>
        </p:nvSpPr>
        <p:spPr>
          <a:xfrm>
            <a:off x="5694184" y="2414101"/>
            <a:ext cx="1176895" cy="408623"/>
          </a:xfrm>
          <a:prstGeom prst="roundRect">
            <a:avLst/>
          </a:prstGeom>
          <a:solidFill>
            <a:sysClr val="window" lastClr="FFFFFF"/>
          </a:solidFill>
          <a:ln w="9525" cap="flat" cmpd="sng" algn="ctr">
            <a:solidFill>
              <a:srgbClr val="70AD47"/>
            </a:solidFill>
            <a:prstDash val="solid"/>
            <a:miter lim="800000"/>
          </a:ln>
          <a:effectLst/>
        </p:spPr>
        <p:txBody>
          <a:bodyPr wrap="square" rtlCol="0">
            <a:spAutoFit/>
          </a:bodyPr>
          <a:lstStyle/>
          <a:p>
            <a:pPr eaLnBrk="1" fontAlgn="auto" hangingPunct="1">
              <a:spcBef>
                <a:spcPts val="0"/>
              </a:spcBef>
              <a:spcAft>
                <a:spcPts val="0"/>
              </a:spcAft>
              <a:defRPr/>
            </a:pPr>
            <a:r>
              <a:rPr lang="en-US" kern="0" dirty="0">
                <a:solidFill>
                  <a:prstClr val="black"/>
                </a:solidFill>
                <a:latin typeface="Calibri" panose="020F0502020204030204"/>
                <a:cs typeface="+mn-cs"/>
              </a:rPr>
              <a:t>Unnatural </a:t>
            </a:r>
          </a:p>
        </p:txBody>
      </p:sp>
      <p:cxnSp>
        <p:nvCxnSpPr>
          <p:cNvPr id="13" name="Connector: Elbow 12">
            <a:extLst>
              <a:ext uri="{FF2B5EF4-FFF2-40B4-BE49-F238E27FC236}">
                <a16:creationId xmlns:a16="http://schemas.microsoft.com/office/drawing/2014/main" id="{54CC8E62-D70A-4690-946E-1434CE27D04D}"/>
              </a:ext>
            </a:extLst>
          </p:cNvPr>
          <p:cNvCxnSpPr>
            <a:cxnSpLocks/>
          </p:cNvCxnSpPr>
          <p:nvPr/>
        </p:nvCxnSpPr>
        <p:spPr>
          <a:xfrm rot="10800000" flipV="1">
            <a:off x="3887246" y="2193961"/>
            <a:ext cx="785017" cy="445144"/>
          </a:xfrm>
          <a:prstGeom prst="bentConnector3">
            <a:avLst>
              <a:gd name="adj1" fmla="val -1276"/>
            </a:avLst>
          </a:prstGeom>
          <a:noFill/>
          <a:ln w="28575" cap="flat" cmpd="sng" algn="ctr">
            <a:solidFill>
              <a:srgbClr val="7030A0"/>
            </a:solidFill>
            <a:prstDash val="solid"/>
            <a:miter lim="800000"/>
            <a:tailEnd type="triangle"/>
          </a:ln>
          <a:effectLst/>
        </p:spPr>
      </p:cxnSp>
      <p:cxnSp>
        <p:nvCxnSpPr>
          <p:cNvPr id="14" name="Connector: Elbow 13">
            <a:extLst>
              <a:ext uri="{FF2B5EF4-FFF2-40B4-BE49-F238E27FC236}">
                <a16:creationId xmlns:a16="http://schemas.microsoft.com/office/drawing/2014/main" id="{CDC3D1CD-CBED-4591-A731-3470040FC781}"/>
              </a:ext>
            </a:extLst>
          </p:cNvPr>
          <p:cNvCxnSpPr>
            <a:cxnSpLocks/>
          </p:cNvCxnSpPr>
          <p:nvPr/>
        </p:nvCxnSpPr>
        <p:spPr>
          <a:xfrm>
            <a:off x="4735365" y="2168870"/>
            <a:ext cx="971390" cy="484735"/>
          </a:xfrm>
          <a:prstGeom prst="bentConnector3">
            <a:avLst>
              <a:gd name="adj1" fmla="val -123"/>
            </a:avLst>
          </a:prstGeom>
          <a:noFill/>
          <a:ln w="28575" cap="flat" cmpd="sng" algn="ctr">
            <a:solidFill>
              <a:srgbClr val="92D050"/>
            </a:solidFill>
            <a:prstDash val="solid"/>
            <a:miter lim="800000"/>
            <a:tailEnd type="triangle"/>
          </a:ln>
          <a:effectLst/>
        </p:spPr>
      </p:cxnSp>
      <p:sp>
        <p:nvSpPr>
          <p:cNvPr id="15" name="TextBox 14">
            <a:extLst>
              <a:ext uri="{FF2B5EF4-FFF2-40B4-BE49-F238E27FC236}">
                <a16:creationId xmlns:a16="http://schemas.microsoft.com/office/drawing/2014/main" id="{5EE3CD93-1C7B-42DC-AD53-6F5EF4873ECE}"/>
              </a:ext>
            </a:extLst>
          </p:cNvPr>
          <p:cNvSpPr txBox="1"/>
          <p:nvPr/>
        </p:nvSpPr>
        <p:spPr>
          <a:xfrm>
            <a:off x="7389629" y="1512562"/>
            <a:ext cx="1754371" cy="1384995"/>
          </a:xfrm>
          <a:prstGeom prst="rect">
            <a:avLst/>
          </a:prstGeom>
          <a:noFill/>
        </p:spPr>
        <p:txBody>
          <a:bodyPr wrap="square" rtlCol="0">
            <a:spAutoFit/>
          </a:bodyPr>
          <a:lstStyle/>
          <a:p>
            <a:pPr marL="171450" indent="-171450">
              <a:buClr>
                <a:srgbClr val="92D050"/>
              </a:buClr>
              <a:buFont typeface="Wingdings" panose="05000000000000000000" pitchFamily="2" charset="2"/>
              <a:buChar char="§"/>
            </a:pPr>
            <a:r>
              <a:rPr lang="en-US" sz="1200" dirty="0">
                <a:solidFill>
                  <a:prstClr val="black"/>
                </a:solidFill>
                <a:latin typeface="Calibri" panose="020F0502020204030204"/>
              </a:rPr>
              <a:t>Physical/chemical influences</a:t>
            </a:r>
          </a:p>
          <a:p>
            <a:pPr marL="171450" indent="-171450">
              <a:buClr>
                <a:srgbClr val="92D050"/>
              </a:buClr>
              <a:buFont typeface="Wingdings" panose="05000000000000000000" pitchFamily="2" charset="2"/>
              <a:buChar char="§"/>
            </a:pPr>
            <a:r>
              <a:rPr lang="en-US" sz="1200" dirty="0">
                <a:solidFill>
                  <a:prstClr val="black"/>
                </a:solidFill>
                <a:latin typeface="Calibri" panose="020F0502020204030204"/>
              </a:rPr>
              <a:t>Sudden, unexpected death</a:t>
            </a:r>
          </a:p>
          <a:p>
            <a:pPr marL="171450" indent="-171450">
              <a:buClr>
                <a:srgbClr val="92D050"/>
              </a:buClr>
              <a:buFont typeface="Wingdings" panose="05000000000000000000" pitchFamily="2" charset="2"/>
              <a:buChar char="§"/>
            </a:pPr>
            <a:r>
              <a:rPr lang="en-US" sz="1200" dirty="0">
                <a:solidFill>
                  <a:prstClr val="black"/>
                </a:solidFill>
                <a:latin typeface="Calibri" panose="020F0502020204030204"/>
              </a:rPr>
              <a:t>Procedure-related death</a:t>
            </a:r>
          </a:p>
          <a:p>
            <a:pPr marL="171450" indent="-171450">
              <a:buClr>
                <a:srgbClr val="92D050"/>
              </a:buClr>
              <a:buFont typeface="Wingdings" panose="05000000000000000000" pitchFamily="2" charset="2"/>
              <a:buChar char="§"/>
            </a:pPr>
            <a:r>
              <a:rPr lang="en-US" sz="1200" dirty="0">
                <a:solidFill>
                  <a:prstClr val="black"/>
                </a:solidFill>
                <a:latin typeface="Calibri" panose="020F0502020204030204"/>
              </a:rPr>
              <a:t>Omission/commission</a:t>
            </a:r>
          </a:p>
        </p:txBody>
      </p:sp>
      <p:sp>
        <p:nvSpPr>
          <p:cNvPr id="16" name="TextBox 15">
            <a:extLst>
              <a:ext uri="{FF2B5EF4-FFF2-40B4-BE49-F238E27FC236}">
                <a16:creationId xmlns:a16="http://schemas.microsoft.com/office/drawing/2014/main" id="{AA6D050A-A4AD-4E2D-874F-1DA70F9E27E9}"/>
              </a:ext>
            </a:extLst>
          </p:cNvPr>
          <p:cNvSpPr txBox="1"/>
          <p:nvPr/>
        </p:nvSpPr>
        <p:spPr>
          <a:xfrm>
            <a:off x="1355896" y="2330849"/>
            <a:ext cx="1138386" cy="307777"/>
          </a:xfrm>
          <a:prstGeom prst="rect">
            <a:avLst/>
          </a:prstGeom>
          <a:noFill/>
        </p:spPr>
        <p:txBody>
          <a:bodyPr wrap="square" rtlCol="0">
            <a:spAutoFit/>
          </a:bodyPr>
          <a:lstStyle/>
          <a:p>
            <a:r>
              <a:rPr lang="en-US" sz="1400" dirty="0">
                <a:solidFill>
                  <a:prstClr val="black"/>
                </a:solidFill>
                <a:latin typeface="Calibri" panose="020F0502020204030204"/>
              </a:rPr>
              <a:t>Disease</a:t>
            </a:r>
          </a:p>
        </p:txBody>
      </p:sp>
      <p:sp>
        <p:nvSpPr>
          <p:cNvPr id="17" name="TextBox 16">
            <a:extLst>
              <a:ext uri="{FF2B5EF4-FFF2-40B4-BE49-F238E27FC236}">
                <a16:creationId xmlns:a16="http://schemas.microsoft.com/office/drawing/2014/main" id="{72E15C17-C9AD-46C9-80D7-4849B9FD8DF7}"/>
              </a:ext>
            </a:extLst>
          </p:cNvPr>
          <p:cNvSpPr txBox="1"/>
          <p:nvPr/>
        </p:nvSpPr>
        <p:spPr>
          <a:xfrm>
            <a:off x="6892914" y="3122784"/>
            <a:ext cx="2097708" cy="2077164"/>
          </a:xfrm>
          <a:prstGeom prst="roundRect">
            <a:avLst/>
          </a:prstGeom>
          <a:noFill/>
          <a:ln w="19050">
            <a:solidFill>
              <a:srgbClr val="92D050"/>
            </a:solidFill>
          </a:ln>
        </p:spPr>
        <p:txBody>
          <a:bodyPr wrap="square" rtlCol="0">
            <a:spAutoFit/>
          </a:bodyPr>
          <a:lstStyle/>
          <a:p>
            <a:r>
              <a:rPr lang="en-US" sz="1600" b="1" dirty="0">
                <a:solidFill>
                  <a:prstClr val="black"/>
                </a:solidFill>
                <a:latin typeface="Calibri" panose="020F0502020204030204"/>
              </a:rPr>
              <a:t>Forensic pathology</a:t>
            </a:r>
          </a:p>
          <a:p>
            <a:endParaRPr lang="en-US" sz="1600" b="1" dirty="0">
              <a:solidFill>
                <a:prstClr val="black"/>
              </a:solidFill>
              <a:latin typeface="Calibri" panose="020F0502020204030204"/>
            </a:endParaRPr>
          </a:p>
          <a:p>
            <a:pPr marL="285750" indent="-285750">
              <a:buClr>
                <a:srgbClr val="92D050"/>
              </a:buClr>
              <a:buFont typeface="Calibri" panose="020F0502020204030204" pitchFamily="34" charset="0"/>
              <a:buChar char="→"/>
            </a:pPr>
            <a:r>
              <a:rPr lang="en-US" sz="1400" dirty="0">
                <a:solidFill>
                  <a:prstClr val="black"/>
                </a:solidFill>
                <a:latin typeface="Calibri" panose="020F0502020204030204"/>
              </a:rPr>
              <a:t>Nature of the injury</a:t>
            </a:r>
          </a:p>
          <a:p>
            <a:pPr marL="285750" indent="-285750">
              <a:buClr>
                <a:srgbClr val="92D050"/>
              </a:buClr>
              <a:buFont typeface="Calibri" panose="020F0502020204030204" pitchFamily="34" charset="0"/>
              <a:buChar char="→"/>
            </a:pPr>
            <a:r>
              <a:rPr lang="en-US" sz="1400" dirty="0">
                <a:solidFill>
                  <a:prstClr val="black"/>
                </a:solidFill>
                <a:latin typeface="Calibri" panose="020F0502020204030204"/>
              </a:rPr>
              <a:t>Circumstances of the death</a:t>
            </a:r>
          </a:p>
          <a:p>
            <a:pPr marL="285750" indent="-285750">
              <a:buClr>
                <a:srgbClr val="92D050"/>
              </a:buClr>
              <a:buFont typeface="Calibri" panose="020F0502020204030204" pitchFamily="34" charset="0"/>
              <a:buChar char="→"/>
            </a:pPr>
            <a:r>
              <a:rPr lang="en-US" sz="1400" dirty="0">
                <a:solidFill>
                  <a:prstClr val="black"/>
                </a:solidFill>
                <a:latin typeface="Calibri" panose="020F0502020204030204"/>
              </a:rPr>
              <a:t>Manner of death</a:t>
            </a:r>
          </a:p>
          <a:p>
            <a:pPr marL="285750" indent="-285750">
              <a:buClr>
                <a:srgbClr val="92D050"/>
              </a:buClr>
              <a:buFont typeface="Calibri" panose="020F0502020204030204" pitchFamily="34" charset="0"/>
              <a:buChar char="→"/>
            </a:pPr>
            <a:r>
              <a:rPr lang="en-US" sz="1400" dirty="0">
                <a:solidFill>
                  <a:prstClr val="black"/>
                </a:solidFill>
                <a:latin typeface="Calibri" panose="020F0502020204030204"/>
              </a:rPr>
              <a:t>Place of occurrence</a:t>
            </a:r>
          </a:p>
        </p:txBody>
      </p:sp>
      <p:cxnSp>
        <p:nvCxnSpPr>
          <p:cNvPr id="18" name="Connector: Elbow 17">
            <a:extLst>
              <a:ext uri="{FF2B5EF4-FFF2-40B4-BE49-F238E27FC236}">
                <a16:creationId xmlns:a16="http://schemas.microsoft.com/office/drawing/2014/main" id="{3992C156-ECE5-4E77-8DFB-CEE457880FCD}"/>
              </a:ext>
            </a:extLst>
          </p:cNvPr>
          <p:cNvCxnSpPr>
            <a:cxnSpLocks/>
          </p:cNvCxnSpPr>
          <p:nvPr/>
        </p:nvCxnSpPr>
        <p:spPr>
          <a:xfrm rot="16200000" flipH="1">
            <a:off x="5948380" y="2997969"/>
            <a:ext cx="1109448" cy="779619"/>
          </a:xfrm>
          <a:prstGeom prst="bentConnector3">
            <a:avLst>
              <a:gd name="adj1" fmla="val 99835"/>
            </a:avLst>
          </a:prstGeom>
          <a:noFill/>
          <a:ln w="28575" cap="flat" cmpd="sng" algn="ctr">
            <a:solidFill>
              <a:srgbClr val="92D050"/>
            </a:solidFill>
            <a:prstDash val="solid"/>
            <a:miter lim="800000"/>
            <a:tailEnd type="triangle"/>
          </a:ln>
          <a:effectLst/>
        </p:spPr>
      </p:cxnSp>
      <p:cxnSp>
        <p:nvCxnSpPr>
          <p:cNvPr id="19" name="Connector: Elbow 18">
            <a:extLst>
              <a:ext uri="{FF2B5EF4-FFF2-40B4-BE49-F238E27FC236}">
                <a16:creationId xmlns:a16="http://schemas.microsoft.com/office/drawing/2014/main" id="{59236E9A-1CD3-4746-82C1-1A4B276F2A98}"/>
              </a:ext>
            </a:extLst>
          </p:cNvPr>
          <p:cNvCxnSpPr>
            <a:cxnSpLocks/>
          </p:cNvCxnSpPr>
          <p:nvPr/>
        </p:nvCxnSpPr>
        <p:spPr>
          <a:xfrm rot="10800000" flipV="1">
            <a:off x="2246934" y="2815920"/>
            <a:ext cx="1384154" cy="1109446"/>
          </a:xfrm>
          <a:prstGeom prst="bentConnector3">
            <a:avLst>
              <a:gd name="adj1" fmla="val 239"/>
            </a:avLst>
          </a:prstGeom>
          <a:noFill/>
          <a:ln w="28575" cap="flat" cmpd="sng" algn="ctr">
            <a:solidFill>
              <a:srgbClr val="7030A0"/>
            </a:solidFill>
            <a:prstDash val="solid"/>
            <a:miter lim="800000"/>
            <a:tailEnd type="triangle"/>
          </a:ln>
          <a:effectLst/>
        </p:spPr>
      </p:cxnSp>
      <p:sp>
        <p:nvSpPr>
          <p:cNvPr id="20" name="TextBox 19">
            <a:extLst>
              <a:ext uri="{FF2B5EF4-FFF2-40B4-BE49-F238E27FC236}">
                <a16:creationId xmlns:a16="http://schemas.microsoft.com/office/drawing/2014/main" id="{AE04C181-2E43-42BF-A9AC-E1E723B744C7}"/>
              </a:ext>
            </a:extLst>
          </p:cNvPr>
          <p:cNvSpPr txBox="1"/>
          <p:nvPr/>
        </p:nvSpPr>
        <p:spPr>
          <a:xfrm>
            <a:off x="95010" y="3322179"/>
            <a:ext cx="2161383" cy="1328023"/>
          </a:xfrm>
          <a:prstGeom prst="roundRect">
            <a:avLst/>
          </a:prstGeom>
          <a:noFill/>
          <a:ln w="19050">
            <a:solidFill>
              <a:srgbClr val="7030A0"/>
            </a:solidFill>
          </a:ln>
        </p:spPr>
        <p:txBody>
          <a:bodyPr wrap="square" rtlCol="0">
            <a:spAutoFit/>
          </a:bodyPr>
          <a:lstStyle/>
          <a:p>
            <a:r>
              <a:rPr lang="en-US" sz="1600" b="1" dirty="0">
                <a:solidFill>
                  <a:prstClr val="black"/>
                </a:solidFill>
                <a:latin typeface="Calibri" panose="020F0502020204030204"/>
              </a:rPr>
              <a:t>Causal sequence</a:t>
            </a:r>
          </a:p>
          <a:p>
            <a:pPr marL="285750" indent="-285750">
              <a:buClr>
                <a:srgbClr val="7030A0"/>
              </a:buClr>
              <a:buFont typeface="Calibri" panose="020F0502020204030204" pitchFamily="34" charset="0"/>
              <a:buChar char="→"/>
            </a:pPr>
            <a:r>
              <a:rPr lang="en-US" sz="1400" dirty="0">
                <a:solidFill>
                  <a:prstClr val="black"/>
                </a:solidFill>
                <a:latin typeface="Calibri" panose="020F0502020204030204"/>
              </a:rPr>
              <a:t>Intermediate cause of death</a:t>
            </a:r>
          </a:p>
          <a:p>
            <a:pPr marL="285750" indent="-285750">
              <a:buClr>
                <a:srgbClr val="7030A0"/>
              </a:buClr>
              <a:buFont typeface="Calibri" panose="020F0502020204030204" pitchFamily="34" charset="0"/>
              <a:buChar char="→"/>
            </a:pPr>
            <a:r>
              <a:rPr lang="en-US" sz="1400" dirty="0">
                <a:solidFill>
                  <a:prstClr val="black"/>
                </a:solidFill>
                <a:latin typeface="Calibri" panose="020F0502020204030204"/>
              </a:rPr>
              <a:t>Immediate cause of death</a:t>
            </a:r>
          </a:p>
        </p:txBody>
      </p:sp>
      <p:sp>
        <p:nvSpPr>
          <p:cNvPr id="21" name="TextBox 20">
            <a:extLst>
              <a:ext uri="{FF2B5EF4-FFF2-40B4-BE49-F238E27FC236}">
                <a16:creationId xmlns:a16="http://schemas.microsoft.com/office/drawing/2014/main" id="{50761D79-B811-4AE1-9B33-5189BFA7AB31}"/>
              </a:ext>
            </a:extLst>
          </p:cNvPr>
          <p:cNvSpPr txBox="1"/>
          <p:nvPr/>
        </p:nvSpPr>
        <p:spPr>
          <a:xfrm>
            <a:off x="252182" y="2744809"/>
            <a:ext cx="2619262" cy="338554"/>
          </a:xfrm>
          <a:prstGeom prst="rect">
            <a:avLst/>
          </a:prstGeom>
          <a:noFill/>
        </p:spPr>
        <p:txBody>
          <a:bodyPr wrap="square" rtlCol="0">
            <a:spAutoFit/>
          </a:bodyPr>
          <a:lstStyle/>
          <a:p>
            <a:r>
              <a:rPr lang="en-US" sz="1600" b="1" dirty="0">
                <a:solidFill>
                  <a:srgbClr val="7030A0"/>
                </a:solidFill>
                <a:latin typeface="Calibri" panose="020F0502020204030204"/>
              </a:rPr>
              <a:t>Underlying cause of death</a:t>
            </a:r>
          </a:p>
        </p:txBody>
      </p:sp>
      <p:cxnSp>
        <p:nvCxnSpPr>
          <p:cNvPr id="22" name="Straight Arrow Connector 21">
            <a:extLst>
              <a:ext uri="{FF2B5EF4-FFF2-40B4-BE49-F238E27FC236}">
                <a16:creationId xmlns:a16="http://schemas.microsoft.com/office/drawing/2014/main" id="{560308EB-D2B4-414B-BD80-061F69A6CA77}"/>
              </a:ext>
            </a:extLst>
          </p:cNvPr>
          <p:cNvCxnSpPr/>
          <p:nvPr/>
        </p:nvCxnSpPr>
        <p:spPr>
          <a:xfrm>
            <a:off x="1174713" y="3016436"/>
            <a:ext cx="0" cy="305742"/>
          </a:xfrm>
          <a:prstGeom prst="straightConnector1">
            <a:avLst/>
          </a:prstGeom>
          <a:noFill/>
          <a:ln w="28575" cap="flat" cmpd="sng" algn="ctr">
            <a:solidFill>
              <a:srgbClr val="7030A0"/>
            </a:solidFill>
            <a:prstDash val="solid"/>
            <a:miter lim="800000"/>
            <a:tailEnd type="triangle"/>
          </a:ln>
          <a:effectLst/>
        </p:spPr>
      </p:cxnSp>
      <p:cxnSp>
        <p:nvCxnSpPr>
          <p:cNvPr id="23" name="Connector: Elbow 22">
            <a:extLst>
              <a:ext uri="{FF2B5EF4-FFF2-40B4-BE49-F238E27FC236}">
                <a16:creationId xmlns:a16="http://schemas.microsoft.com/office/drawing/2014/main" id="{BE96EB05-596D-45A4-A6F2-4DC553970B7A}"/>
              </a:ext>
            </a:extLst>
          </p:cNvPr>
          <p:cNvCxnSpPr>
            <a:cxnSpLocks/>
          </p:cNvCxnSpPr>
          <p:nvPr/>
        </p:nvCxnSpPr>
        <p:spPr>
          <a:xfrm rot="16200000" flipV="1">
            <a:off x="-745613" y="3999835"/>
            <a:ext cx="2026876" cy="3"/>
          </a:xfrm>
          <a:prstGeom prst="bentConnector4">
            <a:avLst>
              <a:gd name="adj1" fmla="val -461"/>
              <a:gd name="adj2" fmla="val 7620100000"/>
            </a:avLst>
          </a:prstGeom>
          <a:noFill/>
          <a:ln w="28575" cap="flat" cmpd="sng" algn="ctr">
            <a:solidFill>
              <a:srgbClr val="7030A0"/>
            </a:solidFill>
            <a:prstDash val="solid"/>
            <a:miter lim="800000"/>
            <a:tailEnd type="triangle"/>
          </a:ln>
          <a:effectLst/>
        </p:spPr>
      </p:cxnSp>
      <p:sp>
        <p:nvSpPr>
          <p:cNvPr id="24" name="TextBox 23">
            <a:extLst>
              <a:ext uri="{FF2B5EF4-FFF2-40B4-BE49-F238E27FC236}">
                <a16:creationId xmlns:a16="http://schemas.microsoft.com/office/drawing/2014/main" id="{122AE4F9-6A9D-4E91-925C-34CE2918143B}"/>
              </a:ext>
            </a:extLst>
          </p:cNvPr>
          <p:cNvSpPr txBox="1"/>
          <p:nvPr/>
        </p:nvSpPr>
        <p:spPr>
          <a:xfrm>
            <a:off x="185296" y="4843996"/>
            <a:ext cx="2619262" cy="338554"/>
          </a:xfrm>
          <a:prstGeom prst="rect">
            <a:avLst/>
          </a:prstGeom>
          <a:noFill/>
        </p:spPr>
        <p:txBody>
          <a:bodyPr wrap="square" rtlCol="0">
            <a:spAutoFit/>
          </a:bodyPr>
          <a:lstStyle/>
          <a:p>
            <a:r>
              <a:rPr lang="en-US" sz="1600" b="1" dirty="0">
                <a:solidFill>
                  <a:prstClr val="black"/>
                </a:solidFill>
                <a:latin typeface="Calibri" panose="020F0502020204030204"/>
              </a:rPr>
              <a:t>Contributing causes</a:t>
            </a:r>
          </a:p>
        </p:txBody>
      </p:sp>
      <p:cxnSp>
        <p:nvCxnSpPr>
          <p:cNvPr id="25" name="Straight Arrow Connector 24">
            <a:extLst>
              <a:ext uri="{FF2B5EF4-FFF2-40B4-BE49-F238E27FC236}">
                <a16:creationId xmlns:a16="http://schemas.microsoft.com/office/drawing/2014/main" id="{C9EB3C77-AD8B-4CC3-9AEA-7BAA3D30F1D3}"/>
              </a:ext>
            </a:extLst>
          </p:cNvPr>
          <p:cNvCxnSpPr/>
          <p:nvPr/>
        </p:nvCxnSpPr>
        <p:spPr>
          <a:xfrm>
            <a:off x="1173940" y="4650583"/>
            <a:ext cx="0" cy="305742"/>
          </a:xfrm>
          <a:prstGeom prst="straightConnector1">
            <a:avLst/>
          </a:prstGeom>
          <a:noFill/>
          <a:ln w="28575" cap="flat" cmpd="sng" algn="ctr">
            <a:solidFill>
              <a:srgbClr val="7030A0"/>
            </a:solidFill>
            <a:prstDash val="solid"/>
            <a:miter lim="800000"/>
            <a:tailEnd type="triangle"/>
          </a:ln>
          <a:effectLst/>
        </p:spPr>
      </p:cxnSp>
      <p:pic>
        <p:nvPicPr>
          <p:cNvPr id="26" name="Picture 25" descr="A picture containing diagram&#10;&#10;Description automatically generated">
            <a:extLst>
              <a:ext uri="{FF2B5EF4-FFF2-40B4-BE49-F238E27FC236}">
                <a16:creationId xmlns:a16="http://schemas.microsoft.com/office/drawing/2014/main" id="{A5CC5163-F2C3-4366-82A8-42C660E3E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558" y="4104312"/>
            <a:ext cx="2301548" cy="880839"/>
          </a:xfrm>
          <a:prstGeom prst="rect">
            <a:avLst/>
          </a:prstGeom>
        </p:spPr>
      </p:pic>
      <p:pic>
        <p:nvPicPr>
          <p:cNvPr id="34" name="Picture 33" descr="Icon&#10;&#10;Description automatically generated">
            <a:extLst>
              <a:ext uri="{FF2B5EF4-FFF2-40B4-BE49-F238E27FC236}">
                <a16:creationId xmlns:a16="http://schemas.microsoft.com/office/drawing/2014/main" id="{94EE0620-EDE4-4B83-8846-C28F34DAB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1519" y="3027982"/>
            <a:ext cx="365792" cy="331499"/>
          </a:xfrm>
          <a:prstGeom prst="rect">
            <a:avLst/>
          </a:prstGeom>
        </p:spPr>
      </p:pic>
    </p:spTree>
    <p:extLst>
      <p:ext uri="{BB962C8B-B14F-4D97-AF65-F5344CB8AC3E}">
        <p14:creationId xmlns:p14="http://schemas.microsoft.com/office/powerpoint/2010/main" val="125529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20" grpId="0" animBg="1"/>
      <p:bldP spid="21" grpId="0"/>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36D3D9-9B0B-4646-BAA3-601B845CD9AD}"/>
              </a:ext>
            </a:extLst>
          </p:cNvPr>
          <p:cNvPicPr>
            <a:picLocks noChangeAspect="1"/>
          </p:cNvPicPr>
          <p:nvPr/>
        </p:nvPicPr>
        <p:blipFill>
          <a:blip r:embed="rId3"/>
          <a:stretch>
            <a:fillRect/>
          </a:stretch>
        </p:blipFill>
        <p:spPr>
          <a:xfrm>
            <a:off x="3728419" y="0"/>
            <a:ext cx="5092053" cy="6858000"/>
          </a:xfrm>
          <a:prstGeom prst="rect">
            <a:avLst/>
          </a:prstGeom>
        </p:spPr>
      </p:pic>
      <p:sp>
        <p:nvSpPr>
          <p:cNvPr id="5" name="TextBox 4">
            <a:extLst>
              <a:ext uri="{FF2B5EF4-FFF2-40B4-BE49-F238E27FC236}">
                <a16:creationId xmlns:a16="http://schemas.microsoft.com/office/drawing/2014/main" id="{5905F014-0485-418D-9067-1776D114A7F2}"/>
              </a:ext>
            </a:extLst>
          </p:cNvPr>
          <p:cNvSpPr txBox="1"/>
          <p:nvPr/>
        </p:nvSpPr>
        <p:spPr>
          <a:xfrm>
            <a:off x="107504" y="2780928"/>
            <a:ext cx="3717877" cy="461665"/>
          </a:xfrm>
          <a:prstGeom prst="rect">
            <a:avLst/>
          </a:prstGeom>
          <a:noFill/>
        </p:spPr>
        <p:txBody>
          <a:bodyPr wrap="none" rtlCol="0">
            <a:spAutoFit/>
          </a:bodyPr>
          <a:lstStyle/>
          <a:p>
            <a:r>
              <a:rPr lang="en-US" sz="2400" b="1" dirty="0">
                <a:solidFill>
                  <a:srgbClr val="006699"/>
                </a:solidFill>
              </a:rPr>
              <a:t>www.deathcertification.org</a:t>
            </a:r>
          </a:p>
        </p:txBody>
      </p:sp>
    </p:spTree>
    <p:extLst>
      <p:ext uri="{BB962C8B-B14F-4D97-AF65-F5344CB8AC3E}">
        <p14:creationId xmlns:p14="http://schemas.microsoft.com/office/powerpoint/2010/main" val="2562837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48A3-246F-4AA9-B3C4-79F066B36C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835A7CA-28FD-4C65-8B4E-1195C9DB8630}"/>
              </a:ext>
            </a:extLst>
          </p:cNvPr>
          <p:cNvPicPr>
            <a:picLocks noGrp="1" noChangeAspect="1"/>
          </p:cNvPicPr>
          <p:nvPr>
            <p:ph idx="1"/>
          </p:nvPr>
        </p:nvPicPr>
        <p:blipFill>
          <a:blip r:embed="rId3"/>
          <a:stretch>
            <a:fillRect/>
          </a:stretch>
        </p:blipFill>
        <p:spPr>
          <a:xfrm>
            <a:off x="457201" y="846720"/>
            <a:ext cx="8229599" cy="5215860"/>
          </a:xfrm>
          <a:prstGeom prst="rect">
            <a:avLst/>
          </a:prstGeom>
        </p:spPr>
      </p:pic>
      <p:sp>
        <p:nvSpPr>
          <p:cNvPr id="5" name="Rectangle 4">
            <a:extLst>
              <a:ext uri="{FF2B5EF4-FFF2-40B4-BE49-F238E27FC236}">
                <a16:creationId xmlns:a16="http://schemas.microsoft.com/office/drawing/2014/main" id="{74C6C20D-FA74-4A05-B37F-B8409BBB075B}"/>
              </a:ext>
            </a:extLst>
          </p:cNvPr>
          <p:cNvSpPr/>
          <p:nvPr/>
        </p:nvSpPr>
        <p:spPr>
          <a:xfrm>
            <a:off x="458392" y="310204"/>
            <a:ext cx="8228408" cy="518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highlight>
                  <a:srgbClr val="006699"/>
                </a:highlight>
              </a:rPr>
              <a:t>CAUSE OF DEATH: MORTALITY DATA USES</a:t>
            </a:r>
          </a:p>
        </p:txBody>
      </p:sp>
    </p:spTree>
    <p:extLst>
      <p:ext uri="{BB962C8B-B14F-4D97-AF65-F5344CB8AC3E}">
        <p14:creationId xmlns:p14="http://schemas.microsoft.com/office/powerpoint/2010/main" val="153669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37D3B-5E27-44E3-B835-0051BDD5BF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EC464E-E115-405F-A555-72871A9ECB54}"/>
              </a:ext>
            </a:extLst>
          </p:cNvPr>
          <p:cNvSpPr>
            <a:spLocks noGrp="1"/>
          </p:cNvSpPr>
          <p:nvPr>
            <p:ph idx="1"/>
          </p:nvPr>
        </p:nvSpPr>
        <p:spPr/>
        <p:txBody>
          <a:bodyPr/>
          <a:lstStyle/>
          <a:p>
            <a:endParaRPr lang="en-US"/>
          </a:p>
        </p:txBody>
      </p:sp>
      <p:sp>
        <p:nvSpPr>
          <p:cNvPr id="4" name="object 2">
            <a:extLst>
              <a:ext uri="{FF2B5EF4-FFF2-40B4-BE49-F238E27FC236}">
                <a16:creationId xmlns:a16="http://schemas.microsoft.com/office/drawing/2014/main" id="{14D456F4-98EF-4867-BAB5-2F20CF11E122}"/>
              </a:ext>
            </a:extLst>
          </p:cNvPr>
          <p:cNvSpPr/>
          <p:nvPr/>
        </p:nvSpPr>
        <p:spPr>
          <a:xfrm>
            <a:off x="457200" y="692696"/>
            <a:ext cx="8435280" cy="5083696"/>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cs typeface="+mn-cs"/>
            </a:endParaRPr>
          </a:p>
        </p:txBody>
      </p:sp>
    </p:spTree>
    <p:extLst>
      <p:ext uri="{BB962C8B-B14F-4D97-AF65-F5344CB8AC3E}">
        <p14:creationId xmlns:p14="http://schemas.microsoft.com/office/powerpoint/2010/main" val="802953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a:extLst>
              <a:ext uri="{FF2B5EF4-FFF2-40B4-BE49-F238E27FC236}">
                <a16:creationId xmlns:a16="http://schemas.microsoft.com/office/drawing/2014/main" id="{0F4A3499-B965-432B-A619-5195E6CD7441}"/>
              </a:ext>
            </a:extLst>
          </p:cNvPr>
          <p:cNvSpPr>
            <a:spLocks noGrp="1"/>
          </p:cNvSpPr>
          <p:nvPr>
            <p:ph type="title"/>
          </p:nvPr>
        </p:nvSpPr>
        <p:spPr>
          <a:xfrm>
            <a:off x="683568" y="764773"/>
            <a:ext cx="8229600" cy="518400"/>
          </a:xfrm>
        </p:spPr>
        <p:txBody>
          <a:bodyPr rtlCol="0">
            <a:noAutofit/>
          </a:bodyPr>
          <a:lstStyle/>
          <a:p>
            <a:pPr fontAlgn="auto">
              <a:spcAft>
                <a:spcPts val="0"/>
              </a:spcAft>
              <a:defRPr/>
            </a:pPr>
            <a:r>
              <a:rPr lang="en-ZA" altLang="en-US" sz="2400" dirty="0">
                <a:cs typeface="Arial" charset="0"/>
              </a:rPr>
              <a:t>Challenges with cause of death data</a:t>
            </a:r>
          </a:p>
        </p:txBody>
      </p:sp>
      <p:sp>
        <p:nvSpPr>
          <p:cNvPr id="29699" name="Content Placeholder 2">
            <a:extLst>
              <a:ext uri="{FF2B5EF4-FFF2-40B4-BE49-F238E27FC236}">
                <a16:creationId xmlns:a16="http://schemas.microsoft.com/office/drawing/2014/main" id="{6B00F030-690D-49A6-9FD7-984046286316}"/>
              </a:ext>
            </a:extLst>
          </p:cNvPr>
          <p:cNvSpPr>
            <a:spLocks noGrp="1" noChangeAspect="1"/>
          </p:cNvSpPr>
          <p:nvPr>
            <p:ph idx="1"/>
          </p:nvPr>
        </p:nvSpPr>
        <p:spPr>
          <a:xfrm>
            <a:off x="457200" y="1581120"/>
            <a:ext cx="8229600" cy="4224143"/>
          </a:xfrm>
        </p:spPr>
        <p:txBody>
          <a:bodyPr/>
          <a:lstStyle/>
          <a:p>
            <a:pPr marL="767272" lvl="2" indent="-285750">
              <a:lnSpc>
                <a:spcPct val="120000"/>
              </a:lnSpc>
              <a:tabLst>
                <a:tab pos="148161" algn="l"/>
              </a:tabLst>
              <a:defRPr/>
            </a:pPr>
            <a:r>
              <a:rPr lang="en-US" altLang="en-US" sz="2200" b="1" dirty="0">
                <a:solidFill>
                  <a:srgbClr val="0D6AA3"/>
                </a:solidFill>
              </a:rPr>
              <a:t>Misclassification of HIV deaths </a:t>
            </a:r>
            <a:r>
              <a:rPr lang="en-US" altLang="en-US" sz="2200" dirty="0">
                <a:solidFill>
                  <a:srgbClr val="0D6AA3"/>
                </a:solidFill>
              </a:rPr>
              <a:t>to other causes</a:t>
            </a:r>
          </a:p>
          <a:p>
            <a:pPr marL="767261" lvl="2" indent="-285739">
              <a:lnSpc>
                <a:spcPct val="120000"/>
              </a:lnSpc>
              <a:tabLst>
                <a:tab pos="148161" algn="l"/>
              </a:tabLst>
              <a:defRPr/>
            </a:pPr>
            <a:r>
              <a:rPr lang="en-US" altLang="en-US" sz="2200" dirty="0">
                <a:solidFill>
                  <a:srgbClr val="0D6AA3"/>
                </a:solidFill>
              </a:rPr>
              <a:t>High proportion of deaths with </a:t>
            </a:r>
            <a:r>
              <a:rPr lang="en-US" altLang="en-US" sz="2200" b="1" dirty="0">
                <a:solidFill>
                  <a:srgbClr val="0D6AA3"/>
                </a:solidFill>
              </a:rPr>
              <a:t>ill-defined (unusable) causes </a:t>
            </a:r>
          </a:p>
          <a:p>
            <a:pPr marL="767261" lvl="2" indent="-285739">
              <a:lnSpc>
                <a:spcPct val="120000"/>
              </a:lnSpc>
              <a:tabLst>
                <a:tab pos="148161" algn="l"/>
              </a:tabLst>
              <a:defRPr/>
            </a:pPr>
            <a:r>
              <a:rPr lang="en-US" altLang="en-US" sz="2200" b="1" dirty="0">
                <a:solidFill>
                  <a:srgbClr val="0D6AA3"/>
                </a:solidFill>
              </a:rPr>
              <a:t>Injury mortality profile inaccurate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60AE-4ED5-45CE-9EE7-D53955A7ED8B}"/>
              </a:ext>
            </a:extLst>
          </p:cNvPr>
          <p:cNvSpPr>
            <a:spLocks noGrp="1"/>
          </p:cNvSpPr>
          <p:nvPr>
            <p:ph type="title"/>
          </p:nvPr>
        </p:nvSpPr>
        <p:spPr/>
        <p:txBody>
          <a:bodyPr/>
          <a:lstStyle/>
          <a:p>
            <a:r>
              <a:rPr lang="en-US" dirty="0" err="1"/>
              <a:t>lenges</a:t>
            </a:r>
            <a:endParaRPr lang="en-US" dirty="0"/>
          </a:p>
        </p:txBody>
      </p:sp>
      <p:sp>
        <p:nvSpPr>
          <p:cNvPr id="3" name="Content Placeholder 2">
            <a:extLst>
              <a:ext uri="{FF2B5EF4-FFF2-40B4-BE49-F238E27FC236}">
                <a16:creationId xmlns:a16="http://schemas.microsoft.com/office/drawing/2014/main" id="{4B921D94-2F63-40B2-9851-50916ADA59D5}"/>
              </a:ext>
            </a:extLst>
          </p:cNvPr>
          <p:cNvSpPr>
            <a:spLocks noGrp="1"/>
          </p:cNvSpPr>
          <p:nvPr>
            <p:ph idx="1"/>
          </p:nvPr>
        </p:nvSpPr>
        <p:spPr/>
        <p:txBody>
          <a:bodyPr/>
          <a:lstStyle/>
          <a:p>
            <a:endParaRPr lang="en-US"/>
          </a:p>
        </p:txBody>
      </p:sp>
      <p:grpSp>
        <p:nvGrpSpPr>
          <p:cNvPr id="5" name="Group 4">
            <a:extLst>
              <a:ext uri="{FF2B5EF4-FFF2-40B4-BE49-F238E27FC236}">
                <a16:creationId xmlns:a16="http://schemas.microsoft.com/office/drawing/2014/main" id="{741385D3-2899-430F-A7A4-C41820EE836F}"/>
              </a:ext>
            </a:extLst>
          </p:cNvPr>
          <p:cNvGrpSpPr>
            <a:grpSpLocks noChangeAspect="1"/>
          </p:cNvGrpSpPr>
          <p:nvPr/>
        </p:nvGrpSpPr>
        <p:grpSpPr bwMode="auto">
          <a:xfrm>
            <a:off x="266700" y="808038"/>
            <a:ext cx="8440738" cy="4751387"/>
            <a:chOff x="168" y="509"/>
            <a:chExt cx="5317" cy="2993"/>
          </a:xfrm>
        </p:grpSpPr>
        <p:sp>
          <p:nvSpPr>
            <p:cNvPr id="6" name="AutoShape 3">
              <a:extLst>
                <a:ext uri="{FF2B5EF4-FFF2-40B4-BE49-F238E27FC236}">
                  <a16:creationId xmlns:a16="http://schemas.microsoft.com/office/drawing/2014/main" id="{ADB2DFB6-073A-444D-8B7A-6980BE5710D6}"/>
                </a:ext>
              </a:extLst>
            </p:cNvPr>
            <p:cNvSpPr>
              <a:spLocks noChangeAspect="1" noChangeArrowheads="1" noTextEdit="1"/>
            </p:cNvSpPr>
            <p:nvPr/>
          </p:nvSpPr>
          <p:spPr bwMode="auto">
            <a:xfrm>
              <a:off x="168" y="509"/>
              <a:ext cx="5317" cy="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280FB196-CC77-4143-9AEF-BA150BC83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 y="509"/>
              <a:ext cx="5323" cy="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56748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5E7BF9A0-90EE-463F-B526-DAC67E41D997}"/>
              </a:ext>
            </a:extLst>
          </p:cNvPr>
          <p:cNvSpPr>
            <a:spLocks noGrp="1"/>
          </p:cNvSpPr>
          <p:nvPr>
            <p:ph type="title"/>
          </p:nvPr>
        </p:nvSpPr>
        <p:spPr>
          <a:xfrm>
            <a:off x="341520" y="620688"/>
            <a:ext cx="8229600" cy="518400"/>
          </a:xfrm>
        </p:spPr>
        <p:txBody>
          <a:bodyPr/>
          <a:lstStyle/>
          <a:p>
            <a:r>
              <a:rPr lang="en-ZA" altLang="en-US" sz="2000" dirty="0"/>
              <a:t>LEADING CAUSES OF DEATH IN SOUTH AFRICA, 2012 </a:t>
            </a:r>
          </a:p>
        </p:txBody>
      </p:sp>
      <p:graphicFrame>
        <p:nvGraphicFramePr>
          <p:cNvPr id="5" name="Content Placeholder 4">
            <a:extLst>
              <a:ext uri="{FF2B5EF4-FFF2-40B4-BE49-F238E27FC236}">
                <a16:creationId xmlns:a16="http://schemas.microsoft.com/office/drawing/2014/main" id="{6C67517D-6C10-4D46-83C2-4D91396B70B9}"/>
              </a:ext>
            </a:extLst>
          </p:cNvPr>
          <p:cNvGraphicFramePr>
            <a:graphicFrameLocks noGrp="1"/>
          </p:cNvGraphicFramePr>
          <p:nvPr>
            <p:ph idx="1"/>
            <p:extLst>
              <p:ext uri="{D42A27DB-BD31-4B8C-83A1-F6EECF244321}">
                <p14:modId xmlns:p14="http://schemas.microsoft.com/office/powerpoint/2010/main" val="1042658419"/>
              </p:ext>
            </p:extLst>
          </p:nvPr>
        </p:nvGraphicFramePr>
        <p:xfrm>
          <a:off x="366713" y="1135639"/>
          <a:ext cx="8229600" cy="4865688"/>
        </p:xfrm>
        <a:graphic>
          <a:graphicData uri="http://schemas.openxmlformats.org/drawingml/2006/table">
            <a:tbl>
              <a:tblPr firstRow="1" firstCol="1" bandRow="1">
                <a:tableStyleId>{5202B0CA-FC54-4496-8BCA-5EF66A818D29}</a:tableStyleId>
              </a:tblPr>
              <a:tblGrid>
                <a:gridCol w="553388">
                  <a:extLst>
                    <a:ext uri="{9D8B030D-6E8A-4147-A177-3AD203B41FA5}">
                      <a16:colId xmlns:a16="http://schemas.microsoft.com/office/drawing/2014/main" val="1168856278"/>
                    </a:ext>
                  </a:extLst>
                </a:gridCol>
                <a:gridCol w="1855761">
                  <a:extLst>
                    <a:ext uri="{9D8B030D-6E8A-4147-A177-3AD203B41FA5}">
                      <a16:colId xmlns:a16="http://schemas.microsoft.com/office/drawing/2014/main" val="463475596"/>
                    </a:ext>
                  </a:extLst>
                </a:gridCol>
                <a:gridCol w="740211">
                  <a:extLst>
                    <a:ext uri="{9D8B030D-6E8A-4147-A177-3AD203B41FA5}">
                      <a16:colId xmlns:a16="http://schemas.microsoft.com/office/drawing/2014/main" val="359673677"/>
                    </a:ext>
                  </a:extLst>
                </a:gridCol>
                <a:gridCol w="771841">
                  <a:extLst>
                    <a:ext uri="{9D8B030D-6E8A-4147-A177-3AD203B41FA5}">
                      <a16:colId xmlns:a16="http://schemas.microsoft.com/office/drawing/2014/main" val="1342581201"/>
                    </a:ext>
                  </a:extLst>
                </a:gridCol>
                <a:gridCol w="613679">
                  <a:extLst>
                    <a:ext uri="{9D8B030D-6E8A-4147-A177-3AD203B41FA5}">
                      <a16:colId xmlns:a16="http://schemas.microsoft.com/office/drawing/2014/main" val="3785474809"/>
                    </a:ext>
                  </a:extLst>
                </a:gridCol>
                <a:gridCol w="2113077">
                  <a:extLst>
                    <a:ext uri="{9D8B030D-6E8A-4147-A177-3AD203B41FA5}">
                      <a16:colId xmlns:a16="http://schemas.microsoft.com/office/drawing/2014/main" val="3918955851"/>
                    </a:ext>
                  </a:extLst>
                </a:gridCol>
                <a:gridCol w="923680">
                  <a:extLst>
                    <a:ext uri="{9D8B030D-6E8A-4147-A177-3AD203B41FA5}">
                      <a16:colId xmlns:a16="http://schemas.microsoft.com/office/drawing/2014/main" val="3267434084"/>
                    </a:ext>
                  </a:extLst>
                </a:gridCol>
                <a:gridCol w="657963">
                  <a:extLst>
                    <a:ext uri="{9D8B030D-6E8A-4147-A177-3AD203B41FA5}">
                      <a16:colId xmlns:a16="http://schemas.microsoft.com/office/drawing/2014/main" val="1805105333"/>
                    </a:ext>
                  </a:extLst>
                </a:gridCol>
              </a:tblGrid>
              <a:tr h="376831">
                <a:tc gridSpan="4">
                  <a:txBody>
                    <a:bodyPr/>
                    <a:lstStyle/>
                    <a:p>
                      <a:pPr marL="0" marR="0" algn="ctr">
                        <a:lnSpc>
                          <a:spcPct val="107000"/>
                        </a:lnSpc>
                        <a:spcBef>
                          <a:spcPts val="0"/>
                        </a:spcBef>
                        <a:spcAft>
                          <a:spcPts val="0"/>
                        </a:spcAft>
                      </a:pPr>
                      <a:r>
                        <a:rPr lang="en-US" sz="1000" dirty="0">
                          <a:effectLst/>
                        </a:rPr>
                        <a:t>SOUTH AFRICAN NATIONAL BURDEN OF DISEASE STUDY 2012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0"/>
                        </a:spcBef>
                        <a:spcAft>
                          <a:spcPts val="0"/>
                        </a:spcAft>
                      </a:pPr>
                      <a:r>
                        <a:rPr lang="en-US" sz="1000" dirty="0">
                          <a:effectLst/>
                        </a:rPr>
                        <a:t>STATISTICS SOUTH AFRICA 2012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39801914"/>
                  </a:ext>
                </a:extLst>
              </a:tr>
              <a:tr h="376831">
                <a:tc>
                  <a:txBody>
                    <a:bodyPr/>
                    <a:lstStyle/>
                    <a:p>
                      <a:pPr marL="0" marR="0">
                        <a:lnSpc>
                          <a:spcPct val="107000"/>
                        </a:lnSpc>
                        <a:spcBef>
                          <a:spcPts val="0"/>
                        </a:spcBef>
                        <a:spcAft>
                          <a:spcPts val="0"/>
                        </a:spcAft>
                      </a:pPr>
                      <a:r>
                        <a:rPr lang="en-US" sz="1000" b="1" dirty="0">
                          <a:solidFill>
                            <a:srgbClr val="000000"/>
                          </a:solidFill>
                          <a:effectLst/>
                        </a:rPr>
                        <a:t>Rank</a:t>
                      </a:r>
                      <a:endPar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rgbClr val="000000"/>
                          </a:solidFill>
                          <a:effectLst/>
                        </a:rPr>
                        <a:t>Cause of death</a:t>
                      </a:r>
                      <a:endPar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rgbClr val="000000"/>
                          </a:solidFill>
                          <a:effectLst/>
                        </a:rPr>
                        <a:t>Number</a:t>
                      </a:r>
                      <a:endPar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rgbClr val="000000"/>
                          </a:solidFill>
                          <a:effectLst/>
                        </a:rPr>
                        <a:t>% of all deaths</a:t>
                      </a:r>
                      <a:endPar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a:txBody>
                    <a:bodyPr/>
                    <a:lstStyle/>
                    <a:p>
                      <a:pPr marL="0" marR="0">
                        <a:lnSpc>
                          <a:spcPct val="107000"/>
                        </a:lnSpc>
                        <a:spcBef>
                          <a:spcPts val="0"/>
                        </a:spcBef>
                        <a:spcAft>
                          <a:spcPts val="0"/>
                        </a:spcAft>
                      </a:pPr>
                      <a:r>
                        <a:rPr lang="en-US" sz="1000" b="1" dirty="0">
                          <a:solidFill>
                            <a:srgbClr val="000000"/>
                          </a:solidFill>
                          <a:effectLst/>
                        </a:rPr>
                        <a:t>Rank</a:t>
                      </a:r>
                      <a:endPar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000" b="1" dirty="0">
                          <a:solidFill>
                            <a:srgbClr val="000000"/>
                          </a:solidFill>
                          <a:effectLst/>
                        </a:rPr>
                        <a:t>Cause of death</a:t>
                      </a:r>
                      <a:endPar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rgbClr val="000000"/>
                          </a:solidFill>
                          <a:effectLst/>
                        </a:rPr>
                        <a:t>Number</a:t>
                      </a:r>
                      <a:endPar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rgbClr val="000000"/>
                          </a:solidFill>
                          <a:effectLst/>
                        </a:rPr>
                        <a:t>% of all deaths</a:t>
                      </a:r>
                      <a:endPar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extLst>
                  <a:ext uri="{0D108BD9-81ED-4DB2-BD59-A6C34878D82A}">
                    <a16:rowId xmlns:a16="http://schemas.microsoft.com/office/drawing/2014/main" val="2442574662"/>
                  </a:ext>
                </a:extLst>
              </a:tr>
              <a:tr h="367398">
                <a:tc>
                  <a:txBody>
                    <a:bodyPr/>
                    <a:lstStyle/>
                    <a:p>
                      <a:pPr marL="0" marR="0" algn="ctr">
                        <a:lnSpc>
                          <a:spcPct val="107000"/>
                        </a:lnSpc>
                        <a:spcBef>
                          <a:spcPts val="0"/>
                        </a:spcBef>
                        <a:spcAft>
                          <a:spcPts val="0"/>
                        </a:spcAft>
                      </a:pPr>
                      <a:r>
                        <a:rPr lang="en-ZA" sz="1000" b="1" dirty="0">
                          <a:solidFill>
                            <a:srgbClr val="0070C0"/>
                          </a:solidFill>
                          <a:effectLst/>
                        </a:rPr>
                        <a:t>1</a:t>
                      </a:r>
                      <a:endParaRPr lang="en-US" sz="1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b="1" dirty="0">
                          <a:solidFill>
                            <a:srgbClr val="0070C0"/>
                          </a:solidFill>
                          <a:effectLst/>
                        </a:rPr>
                        <a:t>HIV/AIDS</a:t>
                      </a:r>
                      <a:endParaRPr lang="en-US" sz="1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b="1" dirty="0">
                          <a:solidFill>
                            <a:srgbClr val="0070C0"/>
                          </a:solidFill>
                          <a:effectLst/>
                        </a:rPr>
                        <a:t>153661</a:t>
                      </a:r>
                      <a:endParaRPr lang="en-US" sz="1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b="1" dirty="0">
                          <a:solidFill>
                            <a:srgbClr val="0070C0"/>
                          </a:solidFill>
                          <a:effectLst/>
                        </a:rPr>
                        <a:t>29.1</a:t>
                      </a:r>
                      <a:endParaRPr lang="en-US" sz="1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000" b="1" dirty="0">
                          <a:solidFill>
                            <a:schemeClr val="accent3"/>
                          </a:solidFill>
                          <a:effectLst/>
                        </a:rPr>
                        <a:t>1</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000" b="1" dirty="0">
                          <a:solidFill>
                            <a:schemeClr val="accent3"/>
                          </a:solidFill>
                          <a:effectLst/>
                        </a:rPr>
                        <a:t>Ill-defined and unknown causes </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chemeClr val="accent3"/>
                          </a:solidFill>
                          <a:effectLst/>
                        </a:rPr>
                        <a:t>65033</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chemeClr val="accent3"/>
                          </a:solidFill>
                          <a:effectLst/>
                        </a:rPr>
                        <a:t>13.5</a:t>
                      </a:r>
                      <a:endParaRPr lang="en-US" sz="13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extLst>
                  <a:ext uri="{0D108BD9-81ED-4DB2-BD59-A6C34878D82A}">
                    <a16:rowId xmlns:a16="http://schemas.microsoft.com/office/drawing/2014/main" val="980348427"/>
                  </a:ext>
                </a:extLst>
              </a:tr>
              <a:tr h="366087">
                <a:tc>
                  <a:txBody>
                    <a:bodyPr/>
                    <a:lstStyle/>
                    <a:p>
                      <a:pPr marL="0" marR="0" algn="ctr">
                        <a:lnSpc>
                          <a:spcPct val="107000"/>
                        </a:lnSpc>
                        <a:spcBef>
                          <a:spcPts val="0"/>
                        </a:spcBef>
                        <a:spcAft>
                          <a:spcPts val="0"/>
                        </a:spcAft>
                      </a:pPr>
                      <a:r>
                        <a:rPr lang="en-ZA" sz="1000" b="0" dirty="0">
                          <a:solidFill>
                            <a:srgbClr val="000000"/>
                          </a:solidFill>
                          <a:effectLst/>
                        </a:rPr>
                        <a:t>2</a:t>
                      </a:r>
                      <a:endParaRPr lang="en-US" sz="1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dirty="0">
                          <a:solidFill>
                            <a:srgbClr val="000000"/>
                          </a:solidFill>
                          <a:effectLst/>
                        </a:rPr>
                        <a:t>Cerebrovascular disease</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dirty="0">
                          <a:solidFill>
                            <a:srgbClr val="000000"/>
                          </a:solidFill>
                          <a:effectLst/>
                        </a:rPr>
                        <a:t>39830</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a:solidFill>
                            <a:srgbClr val="000000"/>
                          </a:solidFill>
                          <a:effectLst/>
                        </a:rPr>
                        <a:t>7.5</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000" b="1" dirty="0">
                          <a:solidFill>
                            <a:schemeClr val="accent3"/>
                          </a:solidFill>
                          <a:effectLst/>
                        </a:rPr>
                        <a:t>2</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000" b="1" dirty="0">
                          <a:solidFill>
                            <a:schemeClr val="accent3"/>
                          </a:solidFill>
                          <a:effectLst/>
                        </a:rPr>
                        <a:t>Tuberculosis</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chemeClr val="accent3"/>
                          </a:solidFill>
                          <a:effectLst/>
                        </a:rPr>
                        <a:t>47472</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chemeClr val="accent3"/>
                          </a:solidFill>
                          <a:effectLst/>
                        </a:rPr>
                        <a:t>9.9</a:t>
                      </a:r>
                      <a:endParaRPr lang="en-US" sz="13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extLst>
                  <a:ext uri="{0D108BD9-81ED-4DB2-BD59-A6C34878D82A}">
                    <a16:rowId xmlns:a16="http://schemas.microsoft.com/office/drawing/2014/main" val="2682737876"/>
                  </a:ext>
                </a:extLst>
              </a:tr>
              <a:tr h="367230">
                <a:tc>
                  <a:txBody>
                    <a:bodyPr/>
                    <a:lstStyle/>
                    <a:p>
                      <a:pPr marL="0" marR="0" algn="ctr">
                        <a:lnSpc>
                          <a:spcPct val="107000"/>
                        </a:lnSpc>
                        <a:spcBef>
                          <a:spcPts val="0"/>
                        </a:spcBef>
                        <a:spcAft>
                          <a:spcPts val="0"/>
                        </a:spcAft>
                      </a:pPr>
                      <a:r>
                        <a:rPr lang="en-ZA" sz="1000" b="1" dirty="0">
                          <a:solidFill>
                            <a:schemeClr val="accent3"/>
                          </a:solidFill>
                          <a:effectLst/>
                        </a:rPr>
                        <a:t>3</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b="1" dirty="0">
                          <a:solidFill>
                            <a:schemeClr val="accent3"/>
                          </a:solidFill>
                          <a:effectLst/>
                        </a:rPr>
                        <a:t>Lower respiratory infections</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b="1" dirty="0">
                          <a:solidFill>
                            <a:schemeClr val="accent3"/>
                          </a:solidFill>
                          <a:effectLst/>
                        </a:rPr>
                        <a:t>25977</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b="1" dirty="0">
                          <a:solidFill>
                            <a:schemeClr val="accent3"/>
                          </a:solidFill>
                          <a:effectLst/>
                        </a:rPr>
                        <a:t>4.9</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000" b="1" dirty="0">
                          <a:solidFill>
                            <a:schemeClr val="accent3"/>
                          </a:solidFill>
                          <a:effectLst/>
                        </a:rPr>
                        <a:t>3</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000" b="1" dirty="0">
                          <a:solidFill>
                            <a:schemeClr val="accent3"/>
                          </a:solidFill>
                          <a:effectLst/>
                        </a:rPr>
                        <a:t>Influenza and pneumonia</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chemeClr val="accent3"/>
                          </a:solidFill>
                          <a:effectLst/>
                        </a:rPr>
                        <a:t>26385</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chemeClr val="accent3"/>
                          </a:solidFill>
                          <a:effectLst/>
                        </a:rPr>
                        <a:t>5.5</a:t>
                      </a:r>
                      <a:endParaRPr lang="en-US" sz="13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extLst>
                  <a:ext uri="{0D108BD9-81ED-4DB2-BD59-A6C34878D82A}">
                    <a16:rowId xmlns:a16="http://schemas.microsoft.com/office/drawing/2014/main" val="535123911"/>
                  </a:ext>
                </a:extLst>
              </a:tr>
              <a:tr h="366087">
                <a:tc>
                  <a:txBody>
                    <a:bodyPr/>
                    <a:lstStyle/>
                    <a:p>
                      <a:pPr marL="0" marR="0" algn="ctr">
                        <a:lnSpc>
                          <a:spcPct val="107000"/>
                        </a:lnSpc>
                        <a:spcBef>
                          <a:spcPts val="0"/>
                        </a:spcBef>
                        <a:spcAft>
                          <a:spcPts val="0"/>
                        </a:spcAft>
                      </a:pPr>
                      <a:r>
                        <a:rPr lang="en-ZA" sz="1000" b="0" dirty="0">
                          <a:solidFill>
                            <a:srgbClr val="000000"/>
                          </a:solidFill>
                          <a:effectLst/>
                        </a:rPr>
                        <a:t>4</a:t>
                      </a:r>
                      <a:endParaRPr lang="en-US" sz="1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a:solidFill>
                            <a:srgbClr val="000000"/>
                          </a:solidFill>
                          <a:effectLst/>
                        </a:rPr>
                        <a:t>Ischaemic heart disease</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dirty="0">
                          <a:solidFill>
                            <a:srgbClr val="000000"/>
                          </a:solidFill>
                          <a:effectLst/>
                        </a:rPr>
                        <a:t>24969</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dirty="0">
                          <a:solidFill>
                            <a:srgbClr val="000000"/>
                          </a:solidFill>
                          <a:effectLst/>
                        </a:rPr>
                        <a:t>4.7</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000" dirty="0">
                          <a:solidFill>
                            <a:srgbClr val="000000"/>
                          </a:solidFill>
                          <a:effectLst/>
                        </a:rPr>
                        <a:t>4</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000" dirty="0">
                          <a:solidFill>
                            <a:srgbClr val="000000"/>
                          </a:solidFill>
                          <a:effectLst/>
                        </a:rPr>
                        <a:t>Cerebrovascular disease</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a:solidFill>
                            <a:srgbClr val="000000"/>
                          </a:solidFill>
                          <a:effectLst/>
                        </a:rPr>
                        <a:t>23994</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a:solidFill>
                            <a:srgbClr val="000000"/>
                          </a:solidFill>
                          <a:effectLst/>
                        </a:rPr>
                        <a:t>5.0</a:t>
                      </a:r>
                      <a:endParaRPr lang="en-US"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extLst>
                  <a:ext uri="{0D108BD9-81ED-4DB2-BD59-A6C34878D82A}">
                    <a16:rowId xmlns:a16="http://schemas.microsoft.com/office/drawing/2014/main" val="4068927429"/>
                  </a:ext>
                </a:extLst>
              </a:tr>
              <a:tr h="317051">
                <a:tc>
                  <a:txBody>
                    <a:bodyPr/>
                    <a:lstStyle/>
                    <a:p>
                      <a:pPr marL="0" marR="0" algn="ctr">
                        <a:lnSpc>
                          <a:spcPct val="107000"/>
                        </a:lnSpc>
                        <a:spcBef>
                          <a:spcPts val="0"/>
                        </a:spcBef>
                        <a:spcAft>
                          <a:spcPts val="0"/>
                        </a:spcAft>
                      </a:pPr>
                      <a:r>
                        <a:rPr lang="en-ZA" sz="1000" b="1" dirty="0">
                          <a:solidFill>
                            <a:schemeClr val="accent3"/>
                          </a:solidFill>
                          <a:effectLst/>
                        </a:rPr>
                        <a:t>5</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b="1" dirty="0">
                          <a:solidFill>
                            <a:schemeClr val="accent3"/>
                          </a:solidFill>
                          <a:effectLst/>
                        </a:rPr>
                        <a:t>Tuberculosis</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b="1" dirty="0">
                          <a:solidFill>
                            <a:schemeClr val="accent3"/>
                          </a:solidFill>
                          <a:effectLst/>
                        </a:rPr>
                        <a:t>23817</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b="1" dirty="0">
                          <a:solidFill>
                            <a:schemeClr val="accent3"/>
                          </a:solidFill>
                          <a:effectLst/>
                        </a:rPr>
                        <a:t>4.5</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000" dirty="0">
                          <a:solidFill>
                            <a:srgbClr val="000000"/>
                          </a:solidFill>
                          <a:effectLst/>
                        </a:rPr>
                        <a:t>5</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000" dirty="0">
                          <a:solidFill>
                            <a:srgbClr val="000000"/>
                          </a:solidFill>
                          <a:effectLst/>
                        </a:rPr>
                        <a:t>Other forms of heart disease</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a:solidFill>
                            <a:srgbClr val="000000"/>
                          </a:solidFill>
                          <a:effectLst/>
                        </a:rPr>
                        <a:t>21612</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a:solidFill>
                            <a:srgbClr val="000000"/>
                          </a:solidFill>
                          <a:effectLst/>
                        </a:rPr>
                        <a:t>4.5</a:t>
                      </a:r>
                      <a:endParaRPr lang="en-US"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extLst>
                  <a:ext uri="{0D108BD9-81ED-4DB2-BD59-A6C34878D82A}">
                    <a16:rowId xmlns:a16="http://schemas.microsoft.com/office/drawing/2014/main" val="3907882258"/>
                  </a:ext>
                </a:extLst>
              </a:tr>
              <a:tr h="317051">
                <a:tc>
                  <a:txBody>
                    <a:bodyPr/>
                    <a:lstStyle/>
                    <a:p>
                      <a:pPr marL="0" marR="0" algn="ctr">
                        <a:lnSpc>
                          <a:spcPct val="107000"/>
                        </a:lnSpc>
                        <a:spcBef>
                          <a:spcPts val="0"/>
                        </a:spcBef>
                        <a:spcAft>
                          <a:spcPts val="0"/>
                        </a:spcAft>
                      </a:pPr>
                      <a:r>
                        <a:rPr lang="en-ZA" sz="1000" b="0" dirty="0">
                          <a:solidFill>
                            <a:srgbClr val="000000"/>
                          </a:solidFill>
                          <a:effectLst/>
                        </a:rPr>
                        <a:t>6</a:t>
                      </a:r>
                      <a:endParaRPr lang="en-US" sz="1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dirty="0">
                          <a:solidFill>
                            <a:srgbClr val="000000"/>
                          </a:solidFill>
                          <a:effectLst/>
                        </a:rPr>
                        <a:t>Diabetes mellitus</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dirty="0">
                          <a:solidFill>
                            <a:srgbClr val="000000"/>
                          </a:solidFill>
                          <a:effectLst/>
                        </a:rPr>
                        <a:t>18894</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dirty="0">
                          <a:solidFill>
                            <a:srgbClr val="000000"/>
                          </a:solidFill>
                          <a:effectLst/>
                        </a:rPr>
                        <a:t>3.6</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000" dirty="0">
                          <a:solidFill>
                            <a:srgbClr val="000000"/>
                          </a:solidFill>
                          <a:effectLst/>
                        </a:rPr>
                        <a:t>6</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000" dirty="0">
                          <a:solidFill>
                            <a:srgbClr val="000000"/>
                          </a:solidFill>
                          <a:effectLst/>
                        </a:rPr>
                        <a:t>Diabetes mellitus </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dirty="0">
                          <a:solidFill>
                            <a:srgbClr val="000000"/>
                          </a:solidFill>
                          <a:effectLst/>
                        </a:rPr>
                        <a:t>21230</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a:solidFill>
                            <a:srgbClr val="000000"/>
                          </a:solidFill>
                          <a:effectLst/>
                        </a:rPr>
                        <a:t>4.4</a:t>
                      </a:r>
                      <a:endParaRPr lang="en-US"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extLst>
                  <a:ext uri="{0D108BD9-81ED-4DB2-BD59-A6C34878D82A}">
                    <a16:rowId xmlns:a16="http://schemas.microsoft.com/office/drawing/2014/main" val="3816169863"/>
                  </a:ext>
                </a:extLst>
              </a:tr>
              <a:tr h="366087">
                <a:tc>
                  <a:txBody>
                    <a:bodyPr/>
                    <a:lstStyle/>
                    <a:p>
                      <a:pPr marL="0" marR="0" algn="ctr">
                        <a:lnSpc>
                          <a:spcPct val="107000"/>
                        </a:lnSpc>
                        <a:spcBef>
                          <a:spcPts val="0"/>
                        </a:spcBef>
                        <a:spcAft>
                          <a:spcPts val="0"/>
                        </a:spcAft>
                      </a:pPr>
                      <a:r>
                        <a:rPr lang="en-ZA" sz="1000" b="0" dirty="0">
                          <a:solidFill>
                            <a:srgbClr val="000000"/>
                          </a:solidFill>
                          <a:effectLst/>
                        </a:rPr>
                        <a:t>7</a:t>
                      </a:r>
                      <a:endParaRPr lang="en-US" sz="1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a:solidFill>
                            <a:srgbClr val="000000"/>
                          </a:solidFill>
                          <a:effectLst/>
                        </a:rPr>
                        <a:t>Hypertensive heart disease</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a:solidFill>
                            <a:srgbClr val="000000"/>
                          </a:solidFill>
                          <a:effectLst/>
                        </a:rPr>
                        <a:t>18755</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a:solidFill>
                            <a:srgbClr val="000000"/>
                          </a:solidFill>
                          <a:effectLst/>
                        </a:rPr>
                        <a:t>3.5</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000" b="1" dirty="0">
                          <a:solidFill>
                            <a:srgbClr val="0070C0"/>
                          </a:solidFill>
                          <a:effectLst/>
                        </a:rPr>
                        <a:t>7</a:t>
                      </a:r>
                      <a:endParaRPr lang="en-US" sz="1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000" b="1" dirty="0">
                          <a:solidFill>
                            <a:srgbClr val="0070C0"/>
                          </a:solidFill>
                          <a:effectLst/>
                        </a:rPr>
                        <a:t>HIV/AIDS</a:t>
                      </a:r>
                      <a:endParaRPr lang="en-US" sz="1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rgbClr val="0070C0"/>
                          </a:solidFill>
                          <a:effectLst/>
                        </a:rPr>
                        <a:t>18663</a:t>
                      </a:r>
                      <a:endParaRPr lang="en-US" sz="1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rgbClr val="0070C0"/>
                          </a:solidFill>
                          <a:effectLst/>
                        </a:rPr>
                        <a:t>3.9</a:t>
                      </a:r>
                      <a:endParaRPr lang="en-US" sz="13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extLst>
                  <a:ext uri="{0D108BD9-81ED-4DB2-BD59-A6C34878D82A}">
                    <a16:rowId xmlns:a16="http://schemas.microsoft.com/office/drawing/2014/main" val="1008974257"/>
                  </a:ext>
                </a:extLst>
              </a:tr>
              <a:tr h="317051">
                <a:tc>
                  <a:txBody>
                    <a:bodyPr/>
                    <a:lstStyle/>
                    <a:p>
                      <a:pPr marL="0" marR="0" algn="ctr">
                        <a:lnSpc>
                          <a:spcPct val="107000"/>
                        </a:lnSpc>
                        <a:spcBef>
                          <a:spcPts val="0"/>
                        </a:spcBef>
                        <a:spcAft>
                          <a:spcPts val="0"/>
                        </a:spcAft>
                      </a:pPr>
                      <a:r>
                        <a:rPr lang="en-ZA" sz="1000" b="0" dirty="0">
                          <a:solidFill>
                            <a:srgbClr val="000000"/>
                          </a:solidFill>
                          <a:effectLst/>
                        </a:rPr>
                        <a:t>8</a:t>
                      </a:r>
                      <a:endParaRPr lang="en-US" sz="1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a:solidFill>
                            <a:srgbClr val="000000"/>
                          </a:solidFill>
                          <a:effectLst/>
                        </a:rPr>
                        <a:t>Interpersonal violence</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a:solidFill>
                            <a:srgbClr val="000000"/>
                          </a:solidFill>
                          <a:effectLst/>
                        </a:rPr>
                        <a:t>18741</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a:solidFill>
                            <a:srgbClr val="000000"/>
                          </a:solidFill>
                          <a:effectLst/>
                        </a:rPr>
                        <a:t>3.5</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000" dirty="0">
                          <a:solidFill>
                            <a:srgbClr val="000000"/>
                          </a:solidFill>
                          <a:effectLst/>
                        </a:rPr>
                        <a:t>8</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000" dirty="0">
                          <a:solidFill>
                            <a:srgbClr val="000000"/>
                          </a:solidFill>
                          <a:effectLst/>
                        </a:rPr>
                        <a:t>Hypertensive diseases</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dirty="0">
                          <a:solidFill>
                            <a:srgbClr val="000000"/>
                          </a:solidFill>
                          <a:effectLst/>
                        </a:rPr>
                        <a:t>16195</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dirty="0">
                          <a:solidFill>
                            <a:srgbClr val="000000"/>
                          </a:solidFill>
                          <a:effectLst/>
                        </a:rPr>
                        <a:t>3.4</a:t>
                      </a:r>
                      <a:endPar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extLst>
                  <a:ext uri="{0D108BD9-81ED-4DB2-BD59-A6C34878D82A}">
                    <a16:rowId xmlns:a16="http://schemas.microsoft.com/office/drawing/2014/main" val="1481048801"/>
                  </a:ext>
                </a:extLst>
              </a:tr>
              <a:tr h="317051">
                <a:tc>
                  <a:txBody>
                    <a:bodyPr/>
                    <a:lstStyle/>
                    <a:p>
                      <a:pPr marL="0" marR="0" algn="ctr">
                        <a:lnSpc>
                          <a:spcPct val="107000"/>
                        </a:lnSpc>
                        <a:spcBef>
                          <a:spcPts val="0"/>
                        </a:spcBef>
                        <a:spcAft>
                          <a:spcPts val="0"/>
                        </a:spcAft>
                      </a:pPr>
                      <a:r>
                        <a:rPr lang="en-ZA" sz="1000" b="0" dirty="0">
                          <a:solidFill>
                            <a:srgbClr val="000000"/>
                          </a:solidFill>
                          <a:effectLst/>
                        </a:rPr>
                        <a:t>9</a:t>
                      </a:r>
                      <a:endParaRPr lang="en-US" sz="10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a:solidFill>
                            <a:srgbClr val="000000"/>
                          </a:solidFill>
                          <a:effectLst/>
                        </a:rPr>
                        <a:t>Road injuries</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dirty="0">
                          <a:solidFill>
                            <a:srgbClr val="000000"/>
                          </a:solidFill>
                          <a:effectLst/>
                        </a:rPr>
                        <a:t>17597</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a:solidFill>
                            <a:srgbClr val="000000"/>
                          </a:solidFill>
                          <a:effectLst/>
                        </a:rPr>
                        <a:t>3.3</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000" b="1" dirty="0">
                          <a:solidFill>
                            <a:schemeClr val="accent3"/>
                          </a:solidFill>
                          <a:effectLst/>
                        </a:rPr>
                        <a:t>9</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000" b="1" dirty="0">
                          <a:solidFill>
                            <a:schemeClr val="accent3"/>
                          </a:solidFill>
                          <a:effectLst/>
                        </a:rPr>
                        <a:t>Other viral diseases</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chemeClr val="accent3"/>
                          </a:solidFill>
                          <a:effectLst/>
                        </a:rPr>
                        <a:t>15057</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chemeClr val="accent3"/>
                          </a:solidFill>
                          <a:effectLst/>
                        </a:rPr>
                        <a:t>3.1</a:t>
                      </a:r>
                      <a:endParaRPr lang="en-US" sz="13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extLst>
                  <a:ext uri="{0D108BD9-81ED-4DB2-BD59-A6C34878D82A}">
                    <a16:rowId xmlns:a16="http://schemas.microsoft.com/office/drawing/2014/main" val="583058445"/>
                  </a:ext>
                </a:extLst>
              </a:tr>
              <a:tr h="317051">
                <a:tc>
                  <a:txBody>
                    <a:bodyPr/>
                    <a:lstStyle/>
                    <a:p>
                      <a:pPr marL="0" marR="0" algn="ctr">
                        <a:lnSpc>
                          <a:spcPct val="107000"/>
                        </a:lnSpc>
                        <a:spcBef>
                          <a:spcPts val="0"/>
                        </a:spcBef>
                        <a:spcAft>
                          <a:spcPts val="0"/>
                        </a:spcAft>
                      </a:pPr>
                      <a:r>
                        <a:rPr lang="en-ZA" sz="1000" b="1" dirty="0">
                          <a:solidFill>
                            <a:schemeClr val="accent3"/>
                          </a:solidFill>
                          <a:effectLst/>
                        </a:rPr>
                        <a:t>10</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b="1" dirty="0">
                          <a:solidFill>
                            <a:schemeClr val="accent3"/>
                          </a:solidFill>
                          <a:effectLst/>
                        </a:rPr>
                        <a:t>Diarrhoeal diseases</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b="1" dirty="0">
                          <a:solidFill>
                            <a:schemeClr val="accent3"/>
                          </a:solidFill>
                          <a:effectLst/>
                        </a:rPr>
                        <a:t>16349</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ZA" sz="1000" b="1" dirty="0">
                          <a:solidFill>
                            <a:schemeClr val="accent3"/>
                          </a:solidFill>
                          <a:effectLst/>
                        </a:rPr>
                        <a:t>3.1</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000" b="1" dirty="0">
                          <a:solidFill>
                            <a:schemeClr val="accent3"/>
                          </a:solidFill>
                          <a:effectLst/>
                        </a:rPr>
                        <a:t>10</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000" b="1" dirty="0">
                          <a:solidFill>
                            <a:schemeClr val="accent3"/>
                          </a:solidFill>
                          <a:effectLst/>
                        </a:rPr>
                        <a:t>Intestinal infections</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chemeClr val="accent3"/>
                          </a:solidFill>
                          <a:effectLst/>
                        </a:rPr>
                        <a:t>14948</a:t>
                      </a:r>
                      <a:endParaRPr lang="en-US" sz="10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b="1" dirty="0">
                          <a:solidFill>
                            <a:schemeClr val="accent3"/>
                          </a:solidFill>
                          <a:effectLst/>
                        </a:rPr>
                        <a:t>3.1</a:t>
                      </a:r>
                      <a:endParaRPr lang="en-US" sz="13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extLst>
                  <a:ext uri="{0D108BD9-81ED-4DB2-BD59-A6C34878D82A}">
                    <a16:rowId xmlns:a16="http://schemas.microsoft.com/office/drawing/2014/main" val="1646966936"/>
                  </a:ext>
                </a:extLst>
              </a:tr>
              <a:tr h="376831">
                <a:tc gridSpan="2">
                  <a:txBody>
                    <a:bodyPr/>
                    <a:lstStyle/>
                    <a:p>
                      <a:pPr marL="0" marR="0">
                        <a:lnSpc>
                          <a:spcPct val="107000"/>
                        </a:lnSpc>
                        <a:spcBef>
                          <a:spcPts val="0"/>
                        </a:spcBef>
                        <a:spcAft>
                          <a:spcPts val="0"/>
                        </a:spcAft>
                      </a:pPr>
                      <a:r>
                        <a:rPr lang="en-ZA" sz="1000" dirty="0">
                          <a:solidFill>
                            <a:srgbClr val="000000"/>
                          </a:solidFill>
                          <a:effectLst/>
                        </a:rPr>
                        <a:t>Top 10 causes</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hMerge="1">
                  <a:txBody>
                    <a:bodyPr/>
                    <a:lstStyle/>
                    <a:p>
                      <a:endParaRPr lang="en-US"/>
                    </a:p>
                  </a:txBody>
                  <a:tcPr/>
                </a:tc>
                <a:tc>
                  <a:txBody>
                    <a:bodyPr/>
                    <a:lstStyle/>
                    <a:p>
                      <a:pPr marL="0" marR="0">
                        <a:lnSpc>
                          <a:spcPct val="107000"/>
                        </a:lnSpc>
                        <a:spcBef>
                          <a:spcPts val="0"/>
                        </a:spcBef>
                        <a:spcAft>
                          <a:spcPts val="0"/>
                        </a:spcAft>
                      </a:pPr>
                      <a:r>
                        <a:rPr lang="en-US" sz="1000">
                          <a:solidFill>
                            <a:srgbClr val="000000"/>
                          </a:solidFill>
                          <a:effectLst/>
                        </a:rPr>
                        <a:t>358590</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a:solidFill>
                            <a:srgbClr val="000000"/>
                          </a:solidFill>
                          <a:effectLst/>
                        </a:rPr>
                        <a:t>67.8</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gridSpan="2">
                  <a:txBody>
                    <a:bodyPr/>
                    <a:lstStyle/>
                    <a:p>
                      <a:pPr marL="0" marR="0">
                        <a:lnSpc>
                          <a:spcPct val="107000"/>
                        </a:lnSpc>
                        <a:spcBef>
                          <a:spcPts val="0"/>
                        </a:spcBef>
                        <a:spcAft>
                          <a:spcPts val="0"/>
                        </a:spcAft>
                      </a:pPr>
                      <a:r>
                        <a:rPr lang="en-ZA" sz="1000" dirty="0">
                          <a:solidFill>
                            <a:srgbClr val="000000"/>
                          </a:solidFill>
                          <a:effectLst/>
                        </a:rPr>
                        <a:t>Top 10 causes</a:t>
                      </a:r>
                      <a:endPar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a:lnSpc>
                          <a:spcPct val="107000"/>
                        </a:lnSpc>
                        <a:spcBef>
                          <a:spcPts val="0"/>
                        </a:spcBef>
                        <a:spcAft>
                          <a:spcPts val="0"/>
                        </a:spcAft>
                      </a:pPr>
                      <a:r>
                        <a:rPr lang="en-US" sz="1000" dirty="0">
                          <a:solidFill>
                            <a:srgbClr val="000000"/>
                          </a:solidFill>
                          <a:effectLst/>
                        </a:rPr>
                        <a:t>                         270589</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tc>
                <a:tc>
                  <a:txBody>
                    <a:bodyPr/>
                    <a:lstStyle/>
                    <a:p>
                      <a:pPr marL="0" marR="0">
                        <a:lnSpc>
                          <a:spcPct val="107000"/>
                        </a:lnSpc>
                        <a:spcBef>
                          <a:spcPts val="0"/>
                        </a:spcBef>
                        <a:spcAft>
                          <a:spcPts val="0"/>
                        </a:spcAft>
                      </a:pPr>
                      <a:r>
                        <a:rPr lang="en-US" sz="1000" dirty="0">
                          <a:solidFill>
                            <a:srgbClr val="000000"/>
                          </a:solidFill>
                          <a:effectLst/>
                        </a:rPr>
                        <a:t>56.3</a:t>
                      </a:r>
                      <a:endPar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extLst>
                  <a:ext uri="{0D108BD9-81ED-4DB2-BD59-A6C34878D82A}">
                    <a16:rowId xmlns:a16="http://schemas.microsoft.com/office/drawing/2014/main" val="2444548816"/>
                  </a:ext>
                </a:extLst>
              </a:tr>
              <a:tr h="317051">
                <a:tc gridSpan="2">
                  <a:txBody>
                    <a:bodyPr/>
                    <a:lstStyle/>
                    <a:p>
                      <a:pPr marL="0" marR="0">
                        <a:lnSpc>
                          <a:spcPct val="107000"/>
                        </a:lnSpc>
                        <a:spcBef>
                          <a:spcPts val="0"/>
                        </a:spcBef>
                        <a:spcAft>
                          <a:spcPts val="0"/>
                        </a:spcAft>
                      </a:pPr>
                      <a:r>
                        <a:rPr lang="en-ZA" sz="1000" dirty="0">
                          <a:solidFill>
                            <a:srgbClr val="000000"/>
                          </a:solidFill>
                          <a:effectLst/>
                        </a:rPr>
                        <a:t>Total</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hMerge="1">
                  <a:txBody>
                    <a:bodyPr/>
                    <a:lstStyle/>
                    <a:p>
                      <a:endParaRPr lang="en-US"/>
                    </a:p>
                  </a:txBody>
                  <a:tcPr/>
                </a:tc>
                <a:tc>
                  <a:txBody>
                    <a:bodyPr/>
                    <a:lstStyle/>
                    <a:p>
                      <a:pPr marL="0" marR="0">
                        <a:lnSpc>
                          <a:spcPct val="107000"/>
                        </a:lnSpc>
                        <a:spcBef>
                          <a:spcPts val="0"/>
                        </a:spcBef>
                        <a:spcAft>
                          <a:spcPts val="0"/>
                        </a:spcAft>
                      </a:pPr>
                      <a:r>
                        <a:rPr lang="en-US" sz="1000" dirty="0">
                          <a:solidFill>
                            <a:srgbClr val="000000"/>
                          </a:solidFill>
                          <a:effectLst/>
                        </a:rPr>
                        <a:t>528947</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tc>
                <a:tc>
                  <a:txBody>
                    <a:bodyPr/>
                    <a:lstStyle/>
                    <a:p>
                      <a:pPr marL="0" marR="0">
                        <a:lnSpc>
                          <a:spcPct val="107000"/>
                        </a:lnSpc>
                        <a:spcBef>
                          <a:spcPts val="0"/>
                        </a:spcBef>
                        <a:spcAft>
                          <a:spcPts val="0"/>
                        </a:spcAft>
                      </a:pPr>
                      <a:r>
                        <a:rPr lang="en-US" sz="1000">
                          <a:solidFill>
                            <a:srgbClr val="000000"/>
                          </a:solidFill>
                          <a:effectLst/>
                        </a:rPr>
                        <a:t>100</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R w="12700" cap="flat" cmpd="sng" algn="ctr">
                      <a:solidFill>
                        <a:schemeClr val="tx1"/>
                      </a:solidFill>
                      <a:prstDash val="solid"/>
                      <a:round/>
                      <a:headEnd type="none" w="med" len="med"/>
                      <a:tailEnd type="none" w="med" len="med"/>
                    </a:lnR>
                  </a:tcPr>
                </a:tc>
                <a:tc gridSpan="2">
                  <a:txBody>
                    <a:bodyPr/>
                    <a:lstStyle/>
                    <a:p>
                      <a:pPr marL="0" marR="0">
                        <a:lnSpc>
                          <a:spcPct val="107000"/>
                        </a:lnSpc>
                        <a:spcBef>
                          <a:spcPts val="0"/>
                        </a:spcBef>
                        <a:spcAft>
                          <a:spcPts val="0"/>
                        </a:spcAft>
                      </a:pPr>
                      <a:r>
                        <a:rPr lang="en-ZA" sz="1000" dirty="0">
                          <a:solidFill>
                            <a:srgbClr val="000000"/>
                          </a:solidFill>
                          <a:effectLst/>
                        </a:rPr>
                        <a:t>Total</a:t>
                      </a:r>
                      <a:endPar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724" marR="56724" marT="0" marB="0" anchor="ct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algn="l" defTabSz="457200" rtl="0" eaLnBrk="1" latinLnBrk="0" hangingPunct="1">
                        <a:lnSpc>
                          <a:spcPct val="107000"/>
                        </a:lnSpc>
                        <a:spcBef>
                          <a:spcPts val="0"/>
                        </a:spcBef>
                        <a:spcAft>
                          <a:spcPts val="0"/>
                        </a:spcAft>
                      </a:pPr>
                      <a:r>
                        <a:rPr lang="en-US" sz="1000" kern="1200" dirty="0">
                          <a:solidFill>
                            <a:srgbClr val="000000"/>
                          </a:solidFill>
                          <a:effectLst/>
                        </a:rPr>
                        <a:t>480476</a:t>
                      </a:r>
                      <a:endParaRPr lang="en-US" sz="1000" kern="1200" dirty="0">
                        <a:solidFill>
                          <a:srgbClr val="000000"/>
                        </a:solidFill>
                        <a:effectLst/>
                        <a:latin typeface="+mn-lt"/>
                        <a:ea typeface="+mn-ea"/>
                        <a:cs typeface="+mn-cs"/>
                      </a:endParaRPr>
                    </a:p>
                  </a:txBody>
                  <a:tcPr marL="56724" marR="56724" marT="0" marB="0" anchor="ctr"/>
                </a:tc>
                <a:tc>
                  <a:txBody>
                    <a:bodyPr/>
                    <a:lstStyle/>
                    <a:p>
                      <a:pPr marL="0" marR="0" algn="l" defTabSz="457200" rtl="0" eaLnBrk="1" latinLnBrk="0" hangingPunct="1">
                        <a:lnSpc>
                          <a:spcPct val="107000"/>
                        </a:lnSpc>
                        <a:spcBef>
                          <a:spcPts val="0"/>
                        </a:spcBef>
                        <a:spcAft>
                          <a:spcPts val="0"/>
                        </a:spcAft>
                      </a:pPr>
                      <a:r>
                        <a:rPr lang="en-US" sz="1000" kern="1200" dirty="0">
                          <a:solidFill>
                            <a:srgbClr val="000000"/>
                          </a:solidFill>
                          <a:effectLst/>
                        </a:rPr>
                        <a:t>100</a:t>
                      </a:r>
                      <a:endParaRPr lang="en-US" sz="1000" kern="1200" dirty="0">
                        <a:solidFill>
                          <a:srgbClr val="000000"/>
                        </a:solidFill>
                        <a:effectLst/>
                        <a:latin typeface="+mn-lt"/>
                        <a:ea typeface="+mn-ea"/>
                        <a:cs typeface="+mn-cs"/>
                      </a:endParaRPr>
                    </a:p>
                  </a:txBody>
                  <a:tcPr marL="56724" marR="56724" marT="0" marB="0" anchor="ctr"/>
                </a:tc>
                <a:extLst>
                  <a:ext uri="{0D108BD9-81ED-4DB2-BD59-A6C34878D82A}">
                    <a16:rowId xmlns:a16="http://schemas.microsoft.com/office/drawing/2014/main" val="2523860893"/>
                  </a:ext>
                </a:extLst>
              </a:tr>
            </a:tbl>
          </a:graphicData>
        </a:graphic>
      </p:graphicFrame>
      <p:sp>
        <p:nvSpPr>
          <p:cNvPr id="43011" name="TextBox 2">
            <a:extLst>
              <a:ext uri="{FF2B5EF4-FFF2-40B4-BE49-F238E27FC236}">
                <a16:creationId xmlns:a16="http://schemas.microsoft.com/office/drawing/2014/main" id="{98C0BBD3-84D0-44CE-8AFC-A8D1427ACDD6}"/>
              </a:ext>
            </a:extLst>
          </p:cNvPr>
          <p:cNvSpPr txBox="1">
            <a:spLocks noChangeArrowheads="1"/>
          </p:cNvSpPr>
          <p:nvPr/>
        </p:nvSpPr>
        <p:spPr bwMode="auto">
          <a:xfrm>
            <a:off x="366713" y="6005513"/>
            <a:ext cx="5426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ZA" altLang="en-US" sz="1600" i="1">
                <a:solidFill>
                  <a:srgbClr val="000000"/>
                </a:solidFill>
                <a:latin typeface="Calibri" panose="020F0502020204030204" pitchFamily="34" charset="0"/>
              </a:rPr>
              <a:t>Source: Own analysis of Statistics South Africa data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6C277-CAE0-42FE-9BE0-615BE10F5DA7}"/>
              </a:ext>
            </a:extLst>
          </p:cNvPr>
          <p:cNvPicPr>
            <a:picLocks noChangeAspect="1"/>
          </p:cNvPicPr>
          <p:nvPr/>
        </p:nvPicPr>
        <p:blipFill rotWithShape="1">
          <a:blip r:embed="rId3"/>
          <a:srcRect l="67325" t="27951" r="8263" b="25921"/>
          <a:stretch/>
        </p:blipFill>
        <p:spPr>
          <a:xfrm>
            <a:off x="107504" y="294366"/>
            <a:ext cx="8662337" cy="5261155"/>
          </a:xfrm>
          <a:prstGeom prst="rect">
            <a:avLst/>
          </a:prstGeom>
        </p:spPr>
      </p:pic>
      <p:sp>
        <p:nvSpPr>
          <p:cNvPr id="7" name="Rectangle 6">
            <a:extLst>
              <a:ext uri="{FF2B5EF4-FFF2-40B4-BE49-F238E27FC236}">
                <a16:creationId xmlns:a16="http://schemas.microsoft.com/office/drawing/2014/main" id="{BF929658-389A-4C96-B76A-C2436CC73CE5}"/>
              </a:ext>
            </a:extLst>
          </p:cNvPr>
          <p:cNvSpPr/>
          <p:nvPr/>
        </p:nvSpPr>
        <p:spPr>
          <a:xfrm>
            <a:off x="4860032" y="2863788"/>
            <a:ext cx="3384376"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Retroviral disease</a:t>
            </a:r>
          </a:p>
          <a:p>
            <a:pPr algn="ctr"/>
            <a:r>
              <a:rPr lang="en-US" sz="2000" b="1" dirty="0"/>
              <a:t>RVD</a:t>
            </a:r>
          </a:p>
        </p:txBody>
      </p:sp>
      <p:sp>
        <p:nvSpPr>
          <p:cNvPr id="12" name="Rectangle 11">
            <a:extLst>
              <a:ext uri="{FF2B5EF4-FFF2-40B4-BE49-F238E27FC236}">
                <a16:creationId xmlns:a16="http://schemas.microsoft.com/office/drawing/2014/main" id="{18190896-8E58-499D-9723-B41A8B925099}"/>
              </a:ext>
            </a:extLst>
          </p:cNvPr>
          <p:cNvSpPr/>
          <p:nvPr/>
        </p:nvSpPr>
        <p:spPr>
          <a:xfrm>
            <a:off x="179512" y="3068960"/>
            <a:ext cx="3096344" cy="36004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96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theme/theme1.xml><?xml version="1.0" encoding="utf-8"?>
<a:theme xmlns:a="http://schemas.openxmlformats.org/drawingml/2006/main" name="SAMRC Theme">
  <a:themeElements>
    <a:clrScheme name="SAMRC">
      <a:dk1>
        <a:srgbClr val="505150"/>
      </a:dk1>
      <a:lt1>
        <a:sysClr val="window" lastClr="FFFFFF"/>
      </a:lt1>
      <a:dk2>
        <a:srgbClr val="005E90"/>
      </a:dk2>
      <a:lt2>
        <a:srgbClr val="B8C0C0"/>
      </a:lt2>
      <a:accent1>
        <a:srgbClr val="005E90"/>
      </a:accent1>
      <a:accent2>
        <a:srgbClr val="B8C0C0"/>
      </a:accent2>
      <a:accent3>
        <a:srgbClr val="6AB233"/>
      </a:accent3>
      <a:accent4>
        <a:srgbClr val="8064A2"/>
      </a:accent4>
      <a:accent5>
        <a:srgbClr val="4BACC6"/>
      </a:accent5>
      <a:accent6>
        <a:srgbClr val="F79646"/>
      </a:accent6>
      <a:hlink>
        <a:srgbClr val="005E90"/>
      </a:hlink>
      <a:folHlink>
        <a:srgbClr val="005E9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A03F79A03447479F7A54C53777948E" ma:contentTypeVersion="13" ma:contentTypeDescription="Create a new document." ma:contentTypeScope="" ma:versionID="53f048cfb629f5c3f8d05ad251c4c24a">
  <xsd:schema xmlns:xsd="http://www.w3.org/2001/XMLSchema" xmlns:xs="http://www.w3.org/2001/XMLSchema" xmlns:p="http://schemas.microsoft.com/office/2006/metadata/properties" xmlns:ns3="62fb5cb0-ce78-4400-96be-8d7ee94e856c" xmlns:ns4="5dd46039-b042-4b24-af53-411220b545d4" targetNamespace="http://schemas.microsoft.com/office/2006/metadata/properties" ma:root="true" ma:fieldsID="aa5fc463d730030370deebc428c2e66a" ns3:_="" ns4:_="">
    <xsd:import namespace="62fb5cb0-ce78-4400-96be-8d7ee94e856c"/>
    <xsd:import namespace="5dd46039-b042-4b24-af53-411220b545d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fb5cb0-ce78-4400-96be-8d7ee94e856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d46039-b042-4b24-af53-411220b545d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56C7F4-55D7-4F07-B253-880F025FF04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D35ED37-1155-4FED-ACA0-B951927604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fb5cb0-ce78-4400-96be-8d7ee94e856c"/>
    <ds:schemaRef ds:uri="5dd46039-b042-4b24-af53-411220b545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E2193A-88B9-40B1-A628-13648134C0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6472</TotalTime>
  <Words>3969</Words>
  <Application>Microsoft Office PowerPoint</Application>
  <PresentationFormat>On-screen Show (4:3)</PresentationFormat>
  <Paragraphs>431</Paragraphs>
  <Slides>39</Slides>
  <Notes>31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Arial</vt:lpstr>
      <vt:lpstr>Arial Black</vt:lpstr>
      <vt:lpstr>Calibri</vt:lpstr>
      <vt:lpstr>Calibri Light</vt:lpstr>
      <vt:lpstr>Calibri Light (Headings)</vt:lpstr>
      <vt:lpstr>Wingdings</vt:lpstr>
      <vt:lpstr>SAMRC Theme</vt:lpstr>
      <vt:lpstr>Custom Design</vt:lpstr>
      <vt:lpstr>medical certification of cause of death – online training  </vt:lpstr>
      <vt:lpstr>outline</vt:lpstr>
      <vt:lpstr>PowerPoint Presentation</vt:lpstr>
      <vt:lpstr>PowerPoint Presentation</vt:lpstr>
      <vt:lpstr>PowerPoint Presentation</vt:lpstr>
      <vt:lpstr>Challenges with cause of death data</vt:lpstr>
      <vt:lpstr>lenges</vt:lpstr>
      <vt:lpstr>LEADING CAUSES OF DEATH IN SOUTH AFRICA, 2012 </vt:lpstr>
      <vt:lpstr>PowerPoint Presentation</vt:lpstr>
      <vt:lpstr>PowerPoint Presentation</vt:lpstr>
      <vt:lpstr>PowerPoint Presentation</vt:lpstr>
      <vt:lpstr>PowerPoint Presentation</vt:lpstr>
      <vt:lpstr>SA COD data not fit for purpose</vt:lpstr>
      <vt:lpstr>Medical certification of cause of death </vt:lpstr>
      <vt:lpstr>PowerPoint Presentation</vt:lpstr>
      <vt:lpstr>PowerPoint Presentation</vt:lpstr>
      <vt:lpstr>PowerPoint Presentation</vt:lpstr>
      <vt:lpstr>HIV/AIDS</vt:lpstr>
      <vt:lpstr>Case scenario </vt:lpstr>
      <vt:lpstr>injuries</vt:lpstr>
      <vt:lpstr>injuries</vt:lpstr>
      <vt:lpstr>International form of MCCD</vt:lpstr>
      <vt:lpstr>Causes of death</vt:lpstr>
      <vt:lpstr>Manner of death</vt:lpstr>
      <vt:lpstr>Injury burden in SA vs Global</vt:lpstr>
      <vt:lpstr>PowerPoint Presentation</vt:lpstr>
      <vt:lpstr>PowerPoint Presentation</vt:lpstr>
      <vt:lpstr>PowerPoint Presentation</vt:lpstr>
      <vt:lpstr>Example of death due to COVID-19 (confirmed) </vt:lpstr>
      <vt:lpstr>Example of COVID-19-related death (confirmed)  death due to accidental causes OR natural causes where COVID-19 is not the UCOD</vt:lpstr>
      <vt:lpstr>PowerPoint Presentation</vt:lpstr>
      <vt:lpstr>PowerPoint Presentation</vt:lpstr>
      <vt:lpstr>Ill defined conditions are of no value</vt:lpstr>
      <vt:lpstr>Common errors: immediate cause no UCOD</vt:lpstr>
      <vt:lpstr>Common errors: mode of dying no ucod</vt:lpstr>
      <vt:lpstr>Common errors: &gt; 1 cause per line in Part 1 Abbreviations</vt:lpstr>
      <vt:lpstr>Common errors: Incorrect sequence </vt:lpstr>
      <vt:lpstr>Approach to identifying and certifying cause of death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certification of death</dc:title>
  <dc:creator>Pamela Groenewald</dc:creator>
  <cp:lastModifiedBy>Monge Tlaka</cp:lastModifiedBy>
  <cp:revision>360</cp:revision>
  <cp:lastPrinted>2020-07-25T18:58:39Z</cp:lastPrinted>
  <dcterms:created xsi:type="dcterms:W3CDTF">2012-06-10T22:09:39Z</dcterms:created>
  <dcterms:modified xsi:type="dcterms:W3CDTF">2021-06-04T07:49:56Z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0x01010072A03F79A03447479F7A54C53777948E</vt:lpwstr>
  </property>
</Properties>
</file>